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sldIdLst>
    <p:sldId id="256" r:id="rId2"/>
    <p:sldId id="270" r:id="rId3"/>
    <p:sldId id="257" r:id="rId4"/>
    <p:sldId id="271" r:id="rId5"/>
    <p:sldId id="278" r:id="rId6"/>
    <p:sldId id="261" r:id="rId7"/>
    <p:sldId id="262" r:id="rId8"/>
    <p:sldId id="272" r:id="rId9"/>
    <p:sldId id="258" r:id="rId10"/>
    <p:sldId id="277" r:id="rId11"/>
    <p:sldId id="273" r:id="rId12"/>
    <p:sldId id="274" r:id="rId13"/>
    <p:sldId id="266" r:id="rId14"/>
    <p:sldId id="267" r:id="rId15"/>
    <p:sldId id="268" r:id="rId16"/>
    <p:sldId id="259" r:id="rId17"/>
    <p:sldId id="264" r:id="rId18"/>
    <p:sldId id="275" r:id="rId19"/>
    <p:sldId id="260" r:id="rId20"/>
    <p:sldId id="276" r:id="rId21"/>
    <p:sldId id="26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5/8/2021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682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6714484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0862746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1085107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9834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303016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D6E9DEC-419B-4CC5-A080-3B06BD5A8291}" type="datetimeFigureOut">
              <a:rPr lang="en-US" smtClean="0"/>
              <a:t>5/8/2021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95566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2114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5/8/2021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34207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129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5/8/2021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7116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597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5/8/2021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061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297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5/8/2021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87804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5124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5/8/2021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305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5/8/2021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7611650"/>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The Finance and HR Departments: </a:t>
            </a:r>
            <a:br>
              <a:rPr lang="en-US" sz="4000" dirty="0" smtClean="0"/>
            </a:br>
            <a:r>
              <a:rPr lang="en-US" sz="4000" dirty="0" smtClean="0"/>
              <a:t>Past, Current and Future Practices</a:t>
            </a:r>
            <a:endParaRPr lang="en-US" sz="4000" dirty="0"/>
          </a:p>
        </p:txBody>
      </p:sp>
      <p:sp>
        <p:nvSpPr>
          <p:cNvPr id="3" name="Subtitle 2"/>
          <p:cNvSpPr>
            <a:spLocks noGrp="1"/>
          </p:cNvSpPr>
          <p:nvPr>
            <p:ph type="subTitle" idx="1"/>
          </p:nvPr>
        </p:nvSpPr>
        <p:spPr/>
        <p:txBody>
          <a:bodyPr>
            <a:normAutofit/>
          </a:bodyPr>
          <a:lstStyle/>
          <a:p>
            <a:r>
              <a:rPr lang="en-US" dirty="0" smtClean="0"/>
              <a:t>KPPCSD | Finance Department</a:t>
            </a:r>
          </a:p>
          <a:p>
            <a:r>
              <a:rPr lang="en-US" dirty="0" smtClean="0"/>
              <a:t>May 13, 2021</a:t>
            </a:r>
            <a:endParaRPr lang="en-US" dirty="0"/>
          </a:p>
        </p:txBody>
      </p:sp>
    </p:spTree>
    <p:extLst>
      <p:ext uri="{BB962C8B-B14F-4D97-AF65-F5344CB8AC3E}">
        <p14:creationId xmlns:p14="http://schemas.microsoft.com/office/powerpoint/2010/main" val="169605057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Finance &amp; Accounting (cont.)</a:t>
            </a:r>
            <a:endParaRPr lang="en-US" sz="4400" dirty="0"/>
          </a:p>
        </p:txBody>
      </p:sp>
      <p:sp>
        <p:nvSpPr>
          <p:cNvPr id="3" name="Content Placeholder 2"/>
          <p:cNvSpPr>
            <a:spLocks noGrp="1"/>
          </p:cNvSpPr>
          <p:nvPr>
            <p:ph idx="1"/>
          </p:nvPr>
        </p:nvSpPr>
        <p:spPr>
          <a:xfrm>
            <a:off x="766046" y="3087746"/>
            <a:ext cx="10492504" cy="3513079"/>
          </a:xfrm>
        </p:spPr>
        <p:txBody>
          <a:bodyPr>
            <a:noAutofit/>
          </a:bodyPr>
          <a:lstStyle/>
          <a:p>
            <a:pPr>
              <a:spcAft>
                <a:spcPts val="1200"/>
              </a:spcAft>
            </a:pPr>
            <a:r>
              <a:rPr lang="en-US" sz="3600" dirty="0">
                <a:solidFill>
                  <a:schemeClr val="bg1"/>
                </a:solidFill>
              </a:rPr>
              <a:t>Expanded Chart of Accounts to show exact expenditures.  </a:t>
            </a:r>
          </a:p>
          <a:p>
            <a:pPr>
              <a:spcAft>
                <a:spcPts val="1200"/>
              </a:spcAft>
            </a:pPr>
            <a:r>
              <a:rPr lang="en-US" sz="3600" dirty="0">
                <a:solidFill>
                  <a:schemeClr val="bg1"/>
                </a:solidFill>
              </a:rPr>
              <a:t>Implemented </a:t>
            </a:r>
            <a:r>
              <a:rPr lang="en-US" sz="3600" dirty="0" err="1">
                <a:solidFill>
                  <a:schemeClr val="bg1"/>
                </a:solidFill>
              </a:rPr>
              <a:t>Docusign</a:t>
            </a:r>
            <a:r>
              <a:rPr lang="en-US" sz="3600" dirty="0">
                <a:solidFill>
                  <a:schemeClr val="bg1"/>
                </a:solidFill>
              </a:rPr>
              <a:t> for electronic approval </a:t>
            </a:r>
            <a:br>
              <a:rPr lang="en-US" sz="3600" dirty="0">
                <a:solidFill>
                  <a:schemeClr val="bg1"/>
                </a:solidFill>
              </a:rPr>
            </a:br>
            <a:r>
              <a:rPr lang="en-US" sz="3600" dirty="0">
                <a:solidFill>
                  <a:schemeClr val="bg1"/>
                </a:solidFill>
              </a:rPr>
              <a:t>of most District documents. </a:t>
            </a:r>
          </a:p>
        </p:txBody>
      </p:sp>
    </p:spTree>
    <p:extLst>
      <p:ext uri="{BB962C8B-B14F-4D97-AF65-F5344CB8AC3E}">
        <p14:creationId xmlns:p14="http://schemas.microsoft.com/office/powerpoint/2010/main" val="226423668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046" y="3277000"/>
            <a:ext cx="10668494" cy="2550222"/>
          </a:xfrm>
        </p:spPr>
        <p:txBody>
          <a:bodyPr>
            <a:noAutofit/>
          </a:bodyPr>
          <a:lstStyle/>
          <a:p>
            <a:pPr>
              <a:spcAft>
                <a:spcPts val="1200"/>
              </a:spcAft>
            </a:pPr>
            <a:r>
              <a:rPr lang="en-US" sz="3600" dirty="0" smtClean="0">
                <a:solidFill>
                  <a:schemeClr val="bg1"/>
                </a:solidFill>
              </a:rPr>
              <a:t>Started </a:t>
            </a:r>
            <a:r>
              <a:rPr lang="en-US" sz="3600" dirty="0">
                <a:solidFill>
                  <a:schemeClr val="bg1"/>
                </a:solidFill>
              </a:rPr>
              <a:t>accounting for all employee benefits. </a:t>
            </a:r>
            <a:endParaRPr lang="en-US" sz="3600" dirty="0" smtClean="0">
              <a:solidFill>
                <a:schemeClr val="bg1"/>
              </a:solidFill>
            </a:endParaRPr>
          </a:p>
          <a:p>
            <a:pPr>
              <a:spcAft>
                <a:spcPts val="1200"/>
              </a:spcAft>
            </a:pPr>
            <a:r>
              <a:rPr lang="en-US" sz="3600" dirty="0" smtClean="0">
                <a:solidFill>
                  <a:schemeClr val="bg1"/>
                </a:solidFill>
              </a:rPr>
              <a:t>Contracted with </a:t>
            </a:r>
            <a:r>
              <a:rPr lang="en-US" sz="3600" dirty="0">
                <a:solidFill>
                  <a:schemeClr val="bg1"/>
                </a:solidFill>
              </a:rPr>
              <a:t>a payroll provider</a:t>
            </a:r>
            <a:r>
              <a:rPr lang="en-US" sz="3600" dirty="0" smtClean="0">
                <a:solidFill>
                  <a:schemeClr val="bg1"/>
                </a:solidFill>
              </a:rPr>
              <a:t>.</a:t>
            </a:r>
          </a:p>
          <a:p>
            <a:pPr>
              <a:spcAft>
                <a:spcPts val="1200"/>
              </a:spcAft>
            </a:pPr>
            <a:r>
              <a:rPr lang="en-US" sz="3600" dirty="0" smtClean="0">
                <a:solidFill>
                  <a:schemeClr val="bg1"/>
                </a:solidFill>
              </a:rPr>
              <a:t>Contracted with </a:t>
            </a:r>
            <a:r>
              <a:rPr lang="en-US" sz="3600" dirty="0" err="1" smtClean="0">
                <a:solidFill>
                  <a:schemeClr val="bg1"/>
                </a:solidFill>
              </a:rPr>
              <a:t>InTime</a:t>
            </a:r>
            <a:r>
              <a:rPr lang="en-US" sz="3600" dirty="0" smtClean="0">
                <a:solidFill>
                  <a:schemeClr val="bg1"/>
                </a:solidFill>
              </a:rPr>
              <a:t> for police </a:t>
            </a:r>
            <a:r>
              <a:rPr lang="en-US" sz="3600" dirty="0" smtClean="0">
                <a:solidFill>
                  <a:schemeClr val="bg1"/>
                </a:solidFill>
              </a:rPr>
              <a:t>time sheets to further automate </a:t>
            </a:r>
            <a:r>
              <a:rPr lang="en-US" sz="3600" dirty="0" smtClean="0">
                <a:solidFill>
                  <a:schemeClr val="bg1"/>
                </a:solidFill>
              </a:rPr>
              <a:t>the payroll </a:t>
            </a:r>
            <a:r>
              <a:rPr lang="en-US" sz="3600" dirty="0" smtClean="0">
                <a:solidFill>
                  <a:schemeClr val="bg1"/>
                </a:solidFill>
              </a:rPr>
              <a:t>process. </a:t>
            </a:r>
            <a:endParaRPr lang="en-US" sz="3600" dirty="0">
              <a:solidFill>
                <a:schemeClr val="bg1"/>
              </a:solidFill>
            </a:endParaRPr>
          </a:p>
        </p:txBody>
      </p:sp>
      <p:sp>
        <p:nvSpPr>
          <p:cNvPr id="4" name="Title 1"/>
          <p:cNvSpPr>
            <a:spLocks noGrp="1"/>
          </p:cNvSpPr>
          <p:nvPr>
            <p:ph type="title"/>
          </p:nvPr>
        </p:nvSpPr>
        <p:spPr/>
        <p:txBody>
          <a:bodyPr>
            <a:noAutofit/>
          </a:bodyPr>
          <a:lstStyle/>
          <a:p>
            <a:r>
              <a:rPr lang="en-US" sz="4400" dirty="0" smtClean="0"/>
              <a:t>Human Resources</a:t>
            </a:r>
            <a:endParaRPr lang="en-US" sz="4400" dirty="0"/>
          </a:p>
        </p:txBody>
      </p:sp>
    </p:spTree>
    <p:extLst>
      <p:ext uri="{BB962C8B-B14F-4D97-AF65-F5344CB8AC3E}">
        <p14:creationId xmlns:p14="http://schemas.microsoft.com/office/powerpoint/2010/main" val="343307871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t>Best Practices &amp; Industry Standards  - To Be Completed</a:t>
            </a:r>
            <a:endParaRPr lang="en-US" sz="3600" b="1" dirty="0"/>
          </a:p>
        </p:txBody>
      </p:sp>
    </p:spTree>
    <p:extLst>
      <p:ext uri="{BB962C8B-B14F-4D97-AF65-F5344CB8AC3E}">
        <p14:creationId xmlns:p14="http://schemas.microsoft.com/office/powerpoint/2010/main" val="177282927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2132" y="2337487"/>
            <a:ext cx="10865047" cy="3979448"/>
          </a:xfrm>
        </p:spPr>
        <p:txBody>
          <a:bodyPr>
            <a:noAutofit/>
          </a:bodyPr>
          <a:lstStyle/>
          <a:p>
            <a:pPr lvl="0">
              <a:spcAft>
                <a:spcPts val="1200"/>
              </a:spcAft>
            </a:pPr>
            <a:r>
              <a:rPr lang="en-US" sz="3200" dirty="0" smtClean="0">
                <a:solidFill>
                  <a:schemeClr val="bg1"/>
                </a:solidFill>
              </a:rPr>
              <a:t>Develop Finance Policies &amp; Manual </a:t>
            </a:r>
            <a:br>
              <a:rPr lang="en-US" sz="3200" dirty="0" smtClean="0">
                <a:solidFill>
                  <a:schemeClr val="bg1"/>
                </a:solidFill>
              </a:rPr>
            </a:br>
            <a:r>
              <a:rPr lang="en-US" sz="3200" dirty="0" smtClean="0">
                <a:solidFill>
                  <a:schemeClr val="bg1"/>
                </a:solidFill>
              </a:rPr>
              <a:t>(e.g., credit card policy, AR policy, AP policy, payroll policy, procurement policy, deposit policy, </a:t>
            </a:r>
            <a:r>
              <a:rPr lang="en-US" sz="3200" dirty="0" smtClean="0">
                <a:solidFill>
                  <a:schemeClr val="bg1"/>
                </a:solidFill>
              </a:rPr>
              <a:t>fixed </a:t>
            </a:r>
            <a:r>
              <a:rPr lang="en-US" sz="3200" dirty="0" smtClean="0">
                <a:solidFill>
                  <a:schemeClr val="bg1"/>
                </a:solidFill>
              </a:rPr>
              <a:t>asset policy).</a:t>
            </a:r>
          </a:p>
          <a:p>
            <a:pPr lvl="0">
              <a:spcAft>
                <a:spcPts val="1200"/>
              </a:spcAft>
            </a:pPr>
            <a:r>
              <a:rPr lang="en-US" sz="3200" dirty="0" smtClean="0">
                <a:solidFill>
                  <a:schemeClr val="bg1"/>
                </a:solidFill>
              </a:rPr>
              <a:t>Refine the budget process and cycle, especially </a:t>
            </a:r>
            <a:br>
              <a:rPr lang="en-US" sz="3200" dirty="0" smtClean="0">
                <a:solidFill>
                  <a:schemeClr val="bg1"/>
                </a:solidFill>
              </a:rPr>
            </a:br>
            <a:r>
              <a:rPr lang="en-US" sz="3200" dirty="0" smtClean="0">
                <a:solidFill>
                  <a:schemeClr val="bg1"/>
                </a:solidFill>
              </a:rPr>
              <a:t>in preparation for audits. </a:t>
            </a:r>
            <a:endParaRPr lang="en-US" sz="3200" dirty="0">
              <a:solidFill>
                <a:schemeClr val="bg1"/>
              </a:solidFill>
            </a:endParaRPr>
          </a:p>
          <a:p>
            <a:pPr lvl="0">
              <a:spcAft>
                <a:spcPts val="1200"/>
              </a:spcAft>
            </a:pPr>
            <a:r>
              <a:rPr lang="en-US" sz="3200" dirty="0" smtClean="0">
                <a:solidFill>
                  <a:schemeClr val="bg1"/>
                </a:solidFill>
              </a:rPr>
              <a:t>Develop short, mid- and long-term financial forecasting and projections (e.g.,1y</a:t>
            </a:r>
            <a:r>
              <a:rPr lang="en-US" sz="3200" dirty="0">
                <a:solidFill>
                  <a:schemeClr val="bg1"/>
                </a:solidFill>
              </a:rPr>
              <a:t>, </a:t>
            </a:r>
            <a:r>
              <a:rPr lang="en-US" sz="3200" dirty="0" smtClean="0">
                <a:solidFill>
                  <a:schemeClr val="bg1"/>
                </a:solidFill>
              </a:rPr>
              <a:t>3y</a:t>
            </a:r>
            <a:r>
              <a:rPr lang="en-US" sz="3200" dirty="0">
                <a:solidFill>
                  <a:schemeClr val="bg1"/>
                </a:solidFill>
              </a:rPr>
              <a:t>, 7</a:t>
            </a:r>
            <a:r>
              <a:rPr lang="en-US" sz="3200" dirty="0" smtClean="0">
                <a:solidFill>
                  <a:schemeClr val="bg1"/>
                </a:solidFill>
              </a:rPr>
              <a:t>y).</a:t>
            </a:r>
            <a:endParaRPr lang="en-US" sz="3200" dirty="0">
              <a:solidFill>
                <a:schemeClr val="bg1"/>
              </a:solidFill>
            </a:endParaRPr>
          </a:p>
        </p:txBody>
      </p:sp>
      <p:sp>
        <p:nvSpPr>
          <p:cNvPr id="4" name="Title 1"/>
          <p:cNvSpPr>
            <a:spLocks noGrp="1"/>
          </p:cNvSpPr>
          <p:nvPr>
            <p:ph type="title"/>
          </p:nvPr>
        </p:nvSpPr>
        <p:spPr/>
        <p:txBody>
          <a:bodyPr>
            <a:normAutofit/>
          </a:bodyPr>
          <a:lstStyle/>
          <a:p>
            <a:r>
              <a:rPr lang="en-US" sz="4400" dirty="0" smtClean="0"/>
              <a:t>Finance &amp; Accounting</a:t>
            </a:r>
            <a:endParaRPr lang="en-US" sz="4400" dirty="0"/>
          </a:p>
        </p:txBody>
      </p:sp>
    </p:spTree>
    <p:extLst>
      <p:ext uri="{BB962C8B-B14F-4D97-AF65-F5344CB8AC3E}">
        <p14:creationId xmlns:p14="http://schemas.microsoft.com/office/powerpoint/2010/main" val="352992144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Finance &amp; Accounting (cont.)</a:t>
            </a:r>
            <a:endParaRPr lang="en-US" sz="4400" dirty="0"/>
          </a:p>
        </p:txBody>
      </p:sp>
      <p:sp>
        <p:nvSpPr>
          <p:cNvPr id="3" name="Content Placeholder 2"/>
          <p:cNvSpPr>
            <a:spLocks noGrp="1"/>
          </p:cNvSpPr>
          <p:nvPr>
            <p:ph idx="1"/>
          </p:nvPr>
        </p:nvSpPr>
        <p:spPr>
          <a:xfrm>
            <a:off x="680321" y="2677547"/>
            <a:ext cx="10805227" cy="3680524"/>
          </a:xfrm>
        </p:spPr>
        <p:txBody>
          <a:bodyPr>
            <a:noAutofit/>
          </a:bodyPr>
          <a:lstStyle/>
          <a:p>
            <a:pPr>
              <a:spcAft>
                <a:spcPts val="1200"/>
              </a:spcAft>
            </a:pPr>
            <a:r>
              <a:rPr lang="en-US" sz="3600" dirty="0">
                <a:solidFill>
                  <a:schemeClr val="bg1"/>
                </a:solidFill>
              </a:rPr>
              <a:t>Institute the class function in QuickBooks </a:t>
            </a:r>
            <a:r>
              <a:rPr lang="en-US" sz="3600" dirty="0" smtClean="0">
                <a:solidFill>
                  <a:schemeClr val="bg1"/>
                </a:solidFill>
              </a:rPr>
              <a:t>or </a:t>
            </a:r>
            <a:r>
              <a:rPr lang="en-US" sz="3600" dirty="0">
                <a:solidFill>
                  <a:schemeClr val="bg1"/>
                </a:solidFill>
              </a:rPr>
              <a:t>a</a:t>
            </a:r>
            <a:r>
              <a:rPr lang="en-US" sz="3600" dirty="0" smtClean="0">
                <a:solidFill>
                  <a:schemeClr val="bg1"/>
                </a:solidFill>
              </a:rPr>
              <a:t>cquire </a:t>
            </a:r>
            <a:r>
              <a:rPr lang="en-US" sz="3600" dirty="0" smtClean="0">
                <a:solidFill>
                  <a:schemeClr val="bg1"/>
                </a:solidFill>
              </a:rPr>
              <a:t>fund accounting </a:t>
            </a:r>
            <a:r>
              <a:rPr lang="en-US" sz="3600" dirty="0" smtClean="0">
                <a:solidFill>
                  <a:schemeClr val="bg1"/>
                </a:solidFill>
              </a:rPr>
              <a:t>software </a:t>
            </a:r>
            <a:r>
              <a:rPr lang="en-US" sz="3600" dirty="0" smtClean="0">
                <a:solidFill>
                  <a:schemeClr val="bg1"/>
                </a:solidFill>
              </a:rPr>
              <a:t>that allows for reporting by fund. </a:t>
            </a:r>
          </a:p>
          <a:p>
            <a:pPr lvl="0">
              <a:spcAft>
                <a:spcPts val="1200"/>
              </a:spcAft>
            </a:pPr>
            <a:r>
              <a:rPr lang="en-US" sz="3600" dirty="0" smtClean="0">
                <a:solidFill>
                  <a:schemeClr val="bg1"/>
                </a:solidFill>
              </a:rPr>
              <a:t>Refine </a:t>
            </a:r>
            <a:r>
              <a:rPr lang="en-US" sz="3600" dirty="0">
                <a:solidFill>
                  <a:schemeClr val="bg1"/>
                </a:solidFill>
              </a:rPr>
              <a:t>year end close so that the audit can get started by August and be completed well before </a:t>
            </a:r>
            <a:r>
              <a:rPr lang="en-US" sz="3600" dirty="0" smtClean="0">
                <a:solidFill>
                  <a:schemeClr val="bg1"/>
                </a:solidFill>
              </a:rPr>
              <a:t>the end of the calendar year. </a:t>
            </a:r>
            <a:endParaRPr lang="en-US" sz="3600" dirty="0">
              <a:solidFill>
                <a:schemeClr val="bg1"/>
              </a:solidFill>
            </a:endParaRPr>
          </a:p>
        </p:txBody>
      </p:sp>
    </p:spTree>
    <p:extLst>
      <p:ext uri="{BB962C8B-B14F-4D97-AF65-F5344CB8AC3E}">
        <p14:creationId xmlns:p14="http://schemas.microsoft.com/office/powerpoint/2010/main" val="2612242271"/>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Finance &amp; Accounting (cont.)</a:t>
            </a:r>
            <a:endParaRPr lang="en-US" sz="4400" dirty="0"/>
          </a:p>
        </p:txBody>
      </p:sp>
      <p:sp>
        <p:nvSpPr>
          <p:cNvPr id="3" name="Content Placeholder 2"/>
          <p:cNvSpPr>
            <a:spLocks noGrp="1"/>
          </p:cNvSpPr>
          <p:nvPr>
            <p:ph idx="1"/>
          </p:nvPr>
        </p:nvSpPr>
        <p:spPr>
          <a:xfrm>
            <a:off x="680321" y="2501650"/>
            <a:ext cx="10803980" cy="4266620"/>
          </a:xfrm>
        </p:spPr>
        <p:txBody>
          <a:bodyPr>
            <a:noAutofit/>
          </a:bodyPr>
          <a:lstStyle/>
          <a:p>
            <a:pPr>
              <a:spcAft>
                <a:spcPts val="1200"/>
              </a:spcAft>
            </a:pPr>
            <a:r>
              <a:rPr lang="en-US" sz="3600" dirty="0" smtClean="0">
                <a:solidFill>
                  <a:schemeClr val="bg1"/>
                </a:solidFill>
              </a:rPr>
              <a:t>Continue to tighten internal controls (e.g., evaluate deposit and cash handling procedures).</a:t>
            </a:r>
          </a:p>
          <a:p>
            <a:pPr lvl="0">
              <a:spcAft>
                <a:spcPts val="1200"/>
              </a:spcAft>
            </a:pPr>
            <a:r>
              <a:rPr lang="en-US" sz="3600" dirty="0" smtClean="0">
                <a:solidFill>
                  <a:schemeClr val="bg1"/>
                </a:solidFill>
              </a:rPr>
              <a:t>Review procurement policy; refine procedures.</a:t>
            </a:r>
          </a:p>
          <a:p>
            <a:pPr>
              <a:spcAft>
                <a:spcPts val="1200"/>
              </a:spcAft>
            </a:pPr>
            <a:r>
              <a:rPr lang="en-US" sz="3600" dirty="0" smtClean="0">
                <a:solidFill>
                  <a:schemeClr val="bg1"/>
                </a:solidFill>
              </a:rPr>
              <a:t>Implement fixed asset module; institute better fixed assets tracking (e.g., year-end audit</a:t>
            </a:r>
            <a:r>
              <a:rPr lang="en-US" sz="3600" dirty="0" smtClean="0">
                <a:solidFill>
                  <a:schemeClr val="bg1"/>
                </a:solidFill>
              </a:rPr>
              <a:t>).</a:t>
            </a:r>
          </a:p>
          <a:p>
            <a:pPr>
              <a:spcAft>
                <a:spcPts val="1200"/>
              </a:spcAft>
            </a:pPr>
            <a:r>
              <a:rPr lang="en-US" sz="3600" dirty="0">
                <a:solidFill>
                  <a:schemeClr val="bg1"/>
                </a:solidFill>
              </a:rPr>
              <a:t>Continue to refine financial reporting to public</a:t>
            </a:r>
            <a:r>
              <a:rPr lang="en-US" sz="3600" dirty="0" smtClean="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1659420845"/>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Human Resources</a:t>
            </a:r>
            <a:endParaRPr lang="en-US" sz="4400" dirty="0"/>
          </a:p>
        </p:txBody>
      </p:sp>
      <p:sp>
        <p:nvSpPr>
          <p:cNvPr id="3" name="Content Placeholder 2"/>
          <p:cNvSpPr>
            <a:spLocks noGrp="1"/>
          </p:cNvSpPr>
          <p:nvPr>
            <p:ph idx="1"/>
          </p:nvPr>
        </p:nvSpPr>
        <p:spPr>
          <a:xfrm>
            <a:off x="632695" y="2520075"/>
            <a:ext cx="10968755" cy="3709275"/>
          </a:xfrm>
        </p:spPr>
        <p:txBody>
          <a:bodyPr>
            <a:noAutofit/>
          </a:bodyPr>
          <a:lstStyle/>
          <a:p>
            <a:pPr lvl="0">
              <a:spcBef>
                <a:spcPts val="600"/>
              </a:spcBef>
              <a:spcAft>
                <a:spcPts val="1200"/>
              </a:spcAft>
            </a:pPr>
            <a:r>
              <a:rPr lang="en-US" sz="3600" dirty="0" smtClean="0">
                <a:solidFill>
                  <a:schemeClr val="bg1"/>
                </a:solidFill>
              </a:rPr>
              <a:t>Develop HR policies and Manual</a:t>
            </a:r>
            <a:br>
              <a:rPr lang="en-US" sz="3600" dirty="0" smtClean="0">
                <a:solidFill>
                  <a:schemeClr val="bg1"/>
                </a:solidFill>
              </a:rPr>
            </a:br>
            <a:r>
              <a:rPr lang="en-US" sz="3600" dirty="0" smtClean="0">
                <a:solidFill>
                  <a:schemeClr val="bg1"/>
                </a:solidFill>
              </a:rPr>
              <a:t>(e.g., Telecommuting)</a:t>
            </a:r>
          </a:p>
          <a:p>
            <a:pPr lvl="0">
              <a:spcBef>
                <a:spcPts val="300"/>
              </a:spcBef>
              <a:spcAft>
                <a:spcPts val="1200"/>
              </a:spcAft>
            </a:pPr>
            <a:r>
              <a:rPr lang="en-US" sz="3600" dirty="0" smtClean="0">
                <a:solidFill>
                  <a:schemeClr val="bg1"/>
                </a:solidFill>
              </a:rPr>
              <a:t>Offer additional training </a:t>
            </a:r>
            <a:r>
              <a:rPr lang="en-US" sz="3600" dirty="0">
                <a:solidFill>
                  <a:schemeClr val="bg1"/>
                </a:solidFill>
              </a:rPr>
              <a:t>for </a:t>
            </a:r>
            <a:r>
              <a:rPr lang="en-US" sz="3600" dirty="0" smtClean="0">
                <a:solidFill>
                  <a:schemeClr val="bg1"/>
                </a:solidFill>
              </a:rPr>
              <a:t>administrative staff.</a:t>
            </a:r>
          </a:p>
          <a:p>
            <a:pPr lvl="0">
              <a:spcBef>
                <a:spcPts val="300"/>
              </a:spcBef>
              <a:spcAft>
                <a:spcPts val="1200"/>
              </a:spcAft>
            </a:pPr>
            <a:r>
              <a:rPr lang="en-US" sz="3600" dirty="0" smtClean="0">
                <a:solidFill>
                  <a:schemeClr val="bg1"/>
                </a:solidFill>
              </a:rPr>
              <a:t>Institute an annual performance/review process for administrative staff. </a:t>
            </a:r>
          </a:p>
          <a:p>
            <a:pPr lvl="0">
              <a:spcBef>
                <a:spcPts val="300"/>
              </a:spcBef>
              <a:spcAft>
                <a:spcPts val="1200"/>
              </a:spcAft>
            </a:pPr>
            <a:r>
              <a:rPr lang="en-US" sz="3600" dirty="0" smtClean="0">
                <a:solidFill>
                  <a:schemeClr val="bg1"/>
                </a:solidFill>
              </a:rPr>
              <a:t>Update forms (e.g., employment application). </a:t>
            </a:r>
          </a:p>
        </p:txBody>
      </p:sp>
    </p:spTree>
    <p:extLst>
      <p:ext uri="{BB962C8B-B14F-4D97-AF65-F5344CB8AC3E}">
        <p14:creationId xmlns:p14="http://schemas.microsoft.com/office/powerpoint/2010/main" val="171443115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2594047"/>
            <a:ext cx="10976143" cy="3921053"/>
          </a:xfrm>
        </p:spPr>
        <p:txBody>
          <a:bodyPr>
            <a:noAutofit/>
          </a:bodyPr>
          <a:lstStyle/>
          <a:p>
            <a:pPr lvl="0">
              <a:spcAft>
                <a:spcPts val="1200"/>
              </a:spcAft>
            </a:pPr>
            <a:r>
              <a:rPr lang="en-US" sz="3600" dirty="0" smtClean="0">
                <a:solidFill>
                  <a:schemeClr val="bg1"/>
                </a:solidFill>
              </a:rPr>
              <a:t>Create </a:t>
            </a:r>
            <a:r>
              <a:rPr lang="en-US" sz="3600" dirty="0">
                <a:solidFill>
                  <a:schemeClr val="bg1"/>
                </a:solidFill>
              </a:rPr>
              <a:t>checklists and policies for hiring and termination, especially for administrative </a:t>
            </a:r>
            <a:r>
              <a:rPr lang="en-US" sz="3600" dirty="0" smtClean="0">
                <a:solidFill>
                  <a:schemeClr val="bg1"/>
                </a:solidFill>
              </a:rPr>
              <a:t>staff. </a:t>
            </a:r>
            <a:endParaRPr lang="en-US" sz="3600" dirty="0">
              <a:solidFill>
                <a:schemeClr val="bg1"/>
              </a:solidFill>
            </a:endParaRPr>
          </a:p>
          <a:p>
            <a:pPr lvl="0">
              <a:spcAft>
                <a:spcPts val="1200"/>
              </a:spcAft>
            </a:pPr>
            <a:r>
              <a:rPr lang="en-US" sz="3600" dirty="0">
                <a:solidFill>
                  <a:schemeClr val="bg1"/>
                </a:solidFill>
              </a:rPr>
              <a:t>Relocate all HR information into </a:t>
            </a:r>
            <a:r>
              <a:rPr lang="en-US" sz="3600" dirty="0" err="1">
                <a:solidFill>
                  <a:schemeClr val="bg1"/>
                </a:solidFill>
              </a:rPr>
              <a:t>Paylocity</a:t>
            </a:r>
            <a:r>
              <a:rPr lang="en-US" sz="3600" dirty="0">
                <a:solidFill>
                  <a:schemeClr val="bg1"/>
                </a:solidFill>
              </a:rPr>
              <a:t> and </a:t>
            </a:r>
            <a:r>
              <a:rPr lang="en-US" sz="3600" dirty="0" smtClean="0">
                <a:solidFill>
                  <a:schemeClr val="bg1"/>
                </a:solidFill>
              </a:rPr>
              <a:t/>
            </a:r>
            <a:br>
              <a:rPr lang="en-US" sz="3600" dirty="0" smtClean="0">
                <a:solidFill>
                  <a:schemeClr val="bg1"/>
                </a:solidFill>
              </a:rPr>
            </a:br>
            <a:r>
              <a:rPr lang="en-US" sz="3600" dirty="0" smtClean="0">
                <a:solidFill>
                  <a:schemeClr val="bg1"/>
                </a:solidFill>
              </a:rPr>
              <a:t>use </a:t>
            </a:r>
            <a:r>
              <a:rPr lang="en-US" sz="3600" dirty="0" err="1">
                <a:solidFill>
                  <a:schemeClr val="bg1"/>
                </a:solidFill>
              </a:rPr>
              <a:t>Paylocity’s</a:t>
            </a:r>
            <a:r>
              <a:rPr lang="en-US" sz="3600" dirty="0">
                <a:solidFill>
                  <a:schemeClr val="bg1"/>
                </a:solidFill>
              </a:rPr>
              <a:t> HR management tools. </a:t>
            </a:r>
          </a:p>
          <a:p>
            <a:pPr lvl="0">
              <a:spcAft>
                <a:spcPts val="1200"/>
              </a:spcAft>
            </a:pPr>
            <a:r>
              <a:rPr lang="en-US" sz="3600" dirty="0" smtClean="0">
                <a:solidFill>
                  <a:schemeClr val="bg1"/>
                </a:solidFill>
              </a:rPr>
              <a:t>Create </a:t>
            </a:r>
            <a:r>
              <a:rPr lang="en-US" sz="3600" dirty="0">
                <a:solidFill>
                  <a:schemeClr val="bg1"/>
                </a:solidFill>
              </a:rPr>
              <a:t>and update job descriptions for all positions, especially administrative </a:t>
            </a:r>
            <a:r>
              <a:rPr lang="en-US" sz="3600" dirty="0" smtClean="0">
                <a:solidFill>
                  <a:schemeClr val="bg1"/>
                </a:solidFill>
              </a:rPr>
              <a:t>staff. </a:t>
            </a:r>
            <a:endParaRPr lang="en-US" sz="3600" dirty="0">
              <a:solidFill>
                <a:schemeClr val="bg1"/>
              </a:solidFill>
            </a:endParaRPr>
          </a:p>
        </p:txBody>
      </p:sp>
      <p:sp>
        <p:nvSpPr>
          <p:cNvPr id="4" name="Title 1"/>
          <p:cNvSpPr>
            <a:spLocks noGrp="1"/>
          </p:cNvSpPr>
          <p:nvPr>
            <p:ph type="title"/>
          </p:nvPr>
        </p:nvSpPr>
        <p:spPr/>
        <p:txBody>
          <a:bodyPr>
            <a:normAutofit/>
          </a:bodyPr>
          <a:lstStyle/>
          <a:p>
            <a:r>
              <a:rPr lang="en-US" sz="4400" dirty="0" smtClean="0"/>
              <a:t>Human Resources (cont.)</a:t>
            </a:r>
            <a:endParaRPr lang="en-US" sz="4400" dirty="0"/>
          </a:p>
        </p:txBody>
      </p:sp>
    </p:spTree>
    <p:extLst>
      <p:ext uri="{BB962C8B-B14F-4D97-AF65-F5344CB8AC3E}">
        <p14:creationId xmlns:p14="http://schemas.microsoft.com/office/powerpoint/2010/main" val="3165747698"/>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t>Benefits of Additional </a:t>
            </a:r>
            <a:br>
              <a:rPr lang="en-US" sz="3600" b="1" dirty="0" smtClean="0"/>
            </a:br>
            <a:r>
              <a:rPr lang="en-US" sz="3600" b="1" dirty="0" smtClean="0"/>
              <a:t>Financial Consulting</a:t>
            </a:r>
            <a:endParaRPr lang="en-US" sz="3600" b="1" dirty="0"/>
          </a:p>
        </p:txBody>
      </p:sp>
    </p:spTree>
    <p:extLst>
      <p:ext uri="{BB962C8B-B14F-4D97-AF65-F5344CB8AC3E}">
        <p14:creationId xmlns:p14="http://schemas.microsoft.com/office/powerpoint/2010/main" val="2457890483"/>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Finance &amp; Accounting</a:t>
            </a:r>
            <a:endParaRPr lang="en-US" sz="4400" dirty="0"/>
          </a:p>
        </p:txBody>
      </p:sp>
      <p:sp>
        <p:nvSpPr>
          <p:cNvPr id="3" name="Content Placeholder 2"/>
          <p:cNvSpPr>
            <a:spLocks noGrp="1"/>
          </p:cNvSpPr>
          <p:nvPr>
            <p:ph idx="1"/>
          </p:nvPr>
        </p:nvSpPr>
        <p:spPr>
          <a:xfrm>
            <a:off x="996787" y="2283818"/>
            <a:ext cx="10241204" cy="4475906"/>
          </a:xfrm>
        </p:spPr>
        <p:txBody>
          <a:bodyPr>
            <a:noAutofit/>
          </a:bodyPr>
          <a:lstStyle/>
          <a:p>
            <a:pPr lvl="0">
              <a:spcAft>
                <a:spcPts val="1200"/>
              </a:spcAft>
            </a:pPr>
            <a:r>
              <a:rPr lang="en-US" sz="3200" dirty="0">
                <a:solidFill>
                  <a:schemeClr val="bg1"/>
                </a:solidFill>
              </a:rPr>
              <a:t>Assess </a:t>
            </a:r>
            <a:r>
              <a:rPr lang="en-US" sz="3200" dirty="0" smtClean="0">
                <a:solidFill>
                  <a:schemeClr val="bg1"/>
                </a:solidFill>
              </a:rPr>
              <a:t>District </a:t>
            </a:r>
            <a:r>
              <a:rPr lang="en-US" sz="3200" dirty="0">
                <a:solidFill>
                  <a:schemeClr val="bg1"/>
                </a:solidFill>
              </a:rPr>
              <a:t>compliance with </a:t>
            </a:r>
            <a:r>
              <a:rPr lang="en-US" sz="3200" dirty="0" smtClean="0">
                <a:solidFill>
                  <a:schemeClr val="bg1"/>
                </a:solidFill>
              </a:rPr>
              <a:t>Generally Accepted Accounting Principles (GAAP). </a:t>
            </a:r>
            <a:endParaRPr lang="en-US" sz="3200" dirty="0">
              <a:solidFill>
                <a:schemeClr val="bg1"/>
              </a:solidFill>
            </a:endParaRPr>
          </a:p>
          <a:p>
            <a:pPr lvl="0">
              <a:spcAft>
                <a:spcPts val="1200"/>
              </a:spcAft>
            </a:pPr>
            <a:r>
              <a:rPr lang="en-US" sz="3200" dirty="0">
                <a:solidFill>
                  <a:schemeClr val="bg1"/>
                </a:solidFill>
              </a:rPr>
              <a:t>Review </a:t>
            </a:r>
            <a:r>
              <a:rPr lang="en-US" sz="3200" dirty="0" smtClean="0">
                <a:solidFill>
                  <a:schemeClr val="bg1"/>
                </a:solidFill>
              </a:rPr>
              <a:t>and make recommendations regarding: </a:t>
            </a:r>
          </a:p>
          <a:p>
            <a:pPr lvl="1">
              <a:spcAft>
                <a:spcPts val="1200"/>
              </a:spcAft>
            </a:pPr>
            <a:r>
              <a:rPr lang="en-US" sz="3200" dirty="0" smtClean="0">
                <a:solidFill>
                  <a:schemeClr val="bg1"/>
                </a:solidFill>
              </a:rPr>
              <a:t>Fund structure, </a:t>
            </a:r>
            <a:endParaRPr lang="en-US" sz="3200" dirty="0">
              <a:solidFill>
                <a:schemeClr val="bg1"/>
              </a:solidFill>
            </a:endParaRPr>
          </a:p>
          <a:p>
            <a:pPr lvl="1">
              <a:spcAft>
                <a:spcPts val="1200"/>
              </a:spcAft>
            </a:pPr>
            <a:r>
              <a:rPr lang="en-US" sz="3200" dirty="0" smtClean="0">
                <a:solidFill>
                  <a:schemeClr val="bg1"/>
                </a:solidFill>
              </a:rPr>
              <a:t>Financial </a:t>
            </a:r>
            <a:r>
              <a:rPr lang="en-US" sz="3200" dirty="0">
                <a:solidFill>
                  <a:schemeClr val="bg1"/>
                </a:solidFill>
              </a:rPr>
              <a:t>reporting </a:t>
            </a:r>
            <a:r>
              <a:rPr lang="en-US" sz="3200" dirty="0" smtClean="0">
                <a:solidFill>
                  <a:schemeClr val="bg1"/>
                </a:solidFill>
              </a:rPr>
              <a:t>procedures, </a:t>
            </a:r>
            <a:endParaRPr lang="en-US" sz="3200" dirty="0">
              <a:solidFill>
                <a:schemeClr val="bg1"/>
              </a:solidFill>
            </a:endParaRPr>
          </a:p>
          <a:p>
            <a:pPr lvl="1">
              <a:spcAft>
                <a:spcPts val="1200"/>
              </a:spcAft>
            </a:pPr>
            <a:r>
              <a:rPr lang="en-US" sz="3200" dirty="0" smtClean="0">
                <a:solidFill>
                  <a:schemeClr val="bg1"/>
                </a:solidFill>
              </a:rPr>
              <a:t>Internal </a:t>
            </a:r>
            <a:r>
              <a:rPr lang="en-US" sz="3200" dirty="0">
                <a:solidFill>
                  <a:schemeClr val="bg1"/>
                </a:solidFill>
              </a:rPr>
              <a:t>Control </a:t>
            </a:r>
            <a:r>
              <a:rPr lang="en-US" sz="3200" dirty="0" smtClean="0">
                <a:solidFill>
                  <a:schemeClr val="bg1"/>
                </a:solidFill>
              </a:rPr>
              <a:t>Framework, and </a:t>
            </a:r>
            <a:endParaRPr lang="en-US" sz="3200" dirty="0">
              <a:solidFill>
                <a:schemeClr val="bg1"/>
              </a:solidFill>
            </a:endParaRPr>
          </a:p>
          <a:p>
            <a:pPr lvl="1">
              <a:spcAft>
                <a:spcPts val="1200"/>
              </a:spcAft>
            </a:pPr>
            <a:r>
              <a:rPr lang="en-US" sz="3200" dirty="0" smtClean="0">
                <a:solidFill>
                  <a:schemeClr val="bg1"/>
                </a:solidFill>
              </a:rPr>
              <a:t>Audit </a:t>
            </a:r>
            <a:r>
              <a:rPr lang="en-US" sz="3200" dirty="0">
                <a:solidFill>
                  <a:schemeClr val="bg1"/>
                </a:solidFill>
              </a:rPr>
              <a:t>readiness </a:t>
            </a:r>
            <a:r>
              <a:rPr lang="en-US" sz="3200" dirty="0" smtClean="0">
                <a:solidFill>
                  <a:schemeClr val="bg1"/>
                </a:solidFill>
              </a:rPr>
              <a:t>process.</a:t>
            </a:r>
            <a:endParaRPr lang="en-US" sz="3200" dirty="0">
              <a:solidFill>
                <a:schemeClr val="bg1"/>
              </a:solidFill>
            </a:endParaRPr>
          </a:p>
        </p:txBody>
      </p:sp>
    </p:spTree>
    <p:extLst>
      <p:ext uri="{BB962C8B-B14F-4D97-AF65-F5344CB8AC3E}">
        <p14:creationId xmlns:p14="http://schemas.microsoft.com/office/powerpoint/2010/main" val="282119354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609884"/>
            <a:ext cx="8144134" cy="1373070"/>
          </a:xfrm>
        </p:spPr>
        <p:txBody>
          <a:bodyPr/>
          <a:lstStyle/>
          <a:p>
            <a:r>
              <a:rPr lang="en-US" sz="3600" b="1" dirty="0" smtClean="0"/>
              <a:t>Past Practices </a:t>
            </a:r>
            <a:br>
              <a:rPr lang="en-US" sz="3600" b="1" dirty="0" smtClean="0"/>
            </a:br>
            <a:r>
              <a:rPr lang="en-US" sz="3600" b="1" dirty="0" smtClean="0"/>
              <a:t>(Up Until January 2020)</a:t>
            </a:r>
            <a:endParaRPr lang="en-US" sz="3600" b="1" dirty="0"/>
          </a:p>
        </p:txBody>
      </p:sp>
    </p:spTree>
    <p:extLst>
      <p:ext uri="{BB962C8B-B14F-4D97-AF65-F5344CB8AC3E}">
        <p14:creationId xmlns:p14="http://schemas.microsoft.com/office/powerpoint/2010/main" val="4098042396"/>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3133759"/>
            <a:ext cx="8144134" cy="571466"/>
          </a:xfrm>
        </p:spPr>
        <p:txBody>
          <a:bodyPr/>
          <a:lstStyle/>
          <a:p>
            <a:r>
              <a:rPr lang="en-US" sz="3600" b="1" dirty="0" smtClean="0"/>
              <a:t>Discussion &amp; Questions </a:t>
            </a:r>
            <a:endParaRPr lang="en-US" sz="3600" b="1" dirty="0"/>
          </a:p>
        </p:txBody>
      </p:sp>
    </p:spTree>
    <p:extLst>
      <p:ext uri="{BB962C8B-B14F-4D97-AF65-F5344CB8AC3E}">
        <p14:creationId xmlns:p14="http://schemas.microsoft.com/office/powerpoint/2010/main" val="244917492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Glossary of Terms</a:t>
            </a:r>
            <a:endParaRPr lang="en-US" dirty="0"/>
          </a:p>
        </p:txBody>
      </p:sp>
      <p:sp>
        <p:nvSpPr>
          <p:cNvPr id="3" name="Content Placeholder 2"/>
          <p:cNvSpPr>
            <a:spLocks noGrp="1"/>
          </p:cNvSpPr>
          <p:nvPr>
            <p:ph idx="1"/>
          </p:nvPr>
        </p:nvSpPr>
        <p:spPr>
          <a:xfrm>
            <a:off x="680321" y="2259959"/>
            <a:ext cx="10865047" cy="4525402"/>
          </a:xfrm>
        </p:spPr>
        <p:txBody>
          <a:bodyPr>
            <a:noAutofit/>
          </a:bodyPr>
          <a:lstStyle/>
          <a:p>
            <a:pPr>
              <a:lnSpc>
                <a:spcPct val="100000"/>
              </a:lnSpc>
              <a:spcBef>
                <a:spcPts val="0"/>
              </a:spcBef>
            </a:pPr>
            <a:r>
              <a:rPr lang="en-US" sz="1600" u="sng" dirty="0" smtClean="0">
                <a:solidFill>
                  <a:schemeClr val="bg1"/>
                </a:solidFill>
              </a:rPr>
              <a:t>“Closing Books”</a:t>
            </a:r>
            <a:r>
              <a:rPr lang="en-US" sz="1600" dirty="0" smtClean="0">
                <a:solidFill>
                  <a:schemeClr val="bg1"/>
                </a:solidFill>
              </a:rPr>
              <a:t> – </a:t>
            </a:r>
            <a:r>
              <a:rPr lang="en-US" sz="1600" dirty="0">
                <a:solidFill>
                  <a:schemeClr val="bg1"/>
                </a:solidFill>
              </a:rPr>
              <a:t>“The books” are a company's record of </a:t>
            </a:r>
            <a:r>
              <a:rPr lang="en-US" sz="1600" b="1" dirty="0">
                <a:solidFill>
                  <a:schemeClr val="bg1"/>
                </a:solidFill>
              </a:rPr>
              <a:t>financial</a:t>
            </a:r>
            <a:r>
              <a:rPr lang="en-US" sz="1600" dirty="0">
                <a:solidFill>
                  <a:schemeClr val="bg1"/>
                </a:solidFill>
              </a:rPr>
              <a:t> transactions. The records are used to generate reports that tell an owner how much money is flowing in and out of their business. </a:t>
            </a:r>
            <a:r>
              <a:rPr lang="en-US" sz="1600" i="1" u="sng" dirty="0">
                <a:solidFill>
                  <a:schemeClr val="bg1"/>
                </a:solidFill>
              </a:rPr>
              <a:t>Closing the books means that these reports are finalized</a:t>
            </a:r>
            <a:r>
              <a:rPr lang="en-US" sz="1600" i="1" u="sng" dirty="0" smtClean="0">
                <a:solidFill>
                  <a:schemeClr val="bg1"/>
                </a:solidFill>
              </a:rPr>
              <a:t>.</a:t>
            </a:r>
            <a:br>
              <a:rPr lang="en-US" sz="1600" i="1" u="sng" dirty="0" smtClean="0">
                <a:solidFill>
                  <a:schemeClr val="bg1"/>
                </a:solidFill>
              </a:rPr>
            </a:br>
            <a:endParaRPr lang="en-US" sz="1600" i="1" u="sng" dirty="0" smtClean="0">
              <a:solidFill>
                <a:schemeClr val="bg1"/>
              </a:solidFill>
            </a:endParaRPr>
          </a:p>
          <a:p>
            <a:pPr>
              <a:lnSpc>
                <a:spcPct val="100000"/>
              </a:lnSpc>
              <a:spcBef>
                <a:spcPts val="0"/>
              </a:spcBef>
            </a:pPr>
            <a:r>
              <a:rPr lang="en-US" sz="1600" u="sng" dirty="0" smtClean="0">
                <a:solidFill>
                  <a:schemeClr val="bg1"/>
                </a:solidFill>
              </a:rPr>
              <a:t>Reconciliation</a:t>
            </a:r>
            <a:r>
              <a:rPr lang="en-US" sz="1600" dirty="0" smtClean="0">
                <a:solidFill>
                  <a:schemeClr val="bg1"/>
                </a:solidFill>
              </a:rPr>
              <a:t> – </a:t>
            </a:r>
            <a:r>
              <a:rPr lang="en-US" sz="1600" dirty="0">
                <a:solidFill>
                  <a:schemeClr val="bg1"/>
                </a:solidFill>
              </a:rPr>
              <a:t>In accounting, reconciliation is the process of ensuring that two sets of records are in agreement. Reconciliation is used to ensure that the money leaving an account matches the actual money spent. This is </a:t>
            </a:r>
            <a:r>
              <a:rPr lang="en-US" sz="1600" dirty="0" smtClean="0">
                <a:solidFill>
                  <a:schemeClr val="bg1"/>
                </a:solidFill>
              </a:rPr>
              <a:t>done by </a:t>
            </a:r>
            <a:r>
              <a:rPr lang="en-US" sz="1600" dirty="0">
                <a:solidFill>
                  <a:schemeClr val="bg1"/>
                </a:solidFill>
              </a:rPr>
              <a:t>making sure the balances match at the end of a particular accounting period</a:t>
            </a:r>
            <a:r>
              <a:rPr lang="en-US" sz="1600" dirty="0" smtClean="0">
                <a:solidFill>
                  <a:schemeClr val="bg1"/>
                </a:solidFill>
              </a:rPr>
              <a:t>.</a:t>
            </a:r>
            <a:r>
              <a:rPr lang="en-US" dirty="0"/>
              <a:t> </a:t>
            </a:r>
            <a:r>
              <a:rPr lang="en-US" sz="1600" dirty="0">
                <a:solidFill>
                  <a:schemeClr val="bg1"/>
                </a:solidFill>
              </a:rPr>
              <a:t>In </a:t>
            </a:r>
            <a:r>
              <a:rPr lang="en-US" sz="1600" dirty="0" smtClean="0">
                <a:solidFill>
                  <a:schemeClr val="bg1"/>
                </a:solidFill>
              </a:rPr>
              <a:t>the District’s case,  reconciliation is with Contra </a:t>
            </a:r>
            <a:r>
              <a:rPr lang="en-US" sz="1600" dirty="0">
                <a:solidFill>
                  <a:schemeClr val="bg1"/>
                </a:solidFill>
              </a:rPr>
              <a:t>Costa County’s Warrant Register since they hold all our money.  </a:t>
            </a:r>
            <a:r>
              <a:rPr lang="en-US" sz="1600" dirty="0" smtClean="0">
                <a:solidFill>
                  <a:schemeClr val="bg1"/>
                </a:solidFill>
              </a:rPr>
              <a:t/>
            </a:r>
            <a:br>
              <a:rPr lang="en-US" sz="1600" dirty="0" smtClean="0">
                <a:solidFill>
                  <a:schemeClr val="bg1"/>
                </a:solidFill>
              </a:rPr>
            </a:br>
            <a:r>
              <a:rPr lang="en-US" sz="1600" dirty="0">
                <a:solidFill>
                  <a:schemeClr val="bg1"/>
                </a:solidFill>
              </a:rPr>
              <a:t> </a:t>
            </a:r>
            <a:endParaRPr lang="en-US" sz="1600" dirty="0" smtClean="0">
              <a:solidFill>
                <a:schemeClr val="bg1"/>
              </a:solidFill>
            </a:endParaRPr>
          </a:p>
          <a:p>
            <a:pPr>
              <a:lnSpc>
                <a:spcPct val="100000"/>
              </a:lnSpc>
              <a:spcBef>
                <a:spcPts val="0"/>
              </a:spcBef>
            </a:pPr>
            <a:r>
              <a:rPr lang="en-US" sz="1600" u="sng" dirty="0" smtClean="0">
                <a:solidFill>
                  <a:schemeClr val="bg1"/>
                </a:solidFill>
              </a:rPr>
              <a:t>Chart of Accounts</a:t>
            </a:r>
            <a:r>
              <a:rPr lang="en-US" sz="1600" dirty="0" smtClean="0">
                <a:solidFill>
                  <a:schemeClr val="bg1"/>
                </a:solidFill>
              </a:rPr>
              <a:t> – </a:t>
            </a:r>
            <a:r>
              <a:rPr lang="en-US" sz="1600" dirty="0">
                <a:solidFill>
                  <a:schemeClr val="bg1"/>
                </a:solidFill>
              </a:rPr>
              <a:t>A chart of accounts is a list of financial accounts set up, usually by an accountant, for an organization, and available for use by the bookkeeper for recording transactions in the organization's general ledger</a:t>
            </a:r>
            <a:r>
              <a:rPr lang="en-US" sz="1600" dirty="0" smtClean="0">
                <a:solidFill>
                  <a:schemeClr val="bg1"/>
                </a:solidFill>
              </a:rPr>
              <a:t>.</a:t>
            </a:r>
            <a:br>
              <a:rPr lang="en-US" sz="1600" dirty="0" smtClean="0">
                <a:solidFill>
                  <a:schemeClr val="bg1"/>
                </a:solidFill>
              </a:rPr>
            </a:br>
            <a:endParaRPr lang="en-US" sz="1600" dirty="0" smtClean="0">
              <a:solidFill>
                <a:schemeClr val="bg1"/>
              </a:solidFill>
            </a:endParaRPr>
          </a:p>
          <a:p>
            <a:pPr>
              <a:lnSpc>
                <a:spcPct val="100000"/>
              </a:lnSpc>
              <a:spcBef>
                <a:spcPts val="0"/>
              </a:spcBef>
            </a:pPr>
            <a:r>
              <a:rPr lang="en-US" sz="1600" u="sng" dirty="0" smtClean="0">
                <a:solidFill>
                  <a:schemeClr val="bg1"/>
                </a:solidFill>
              </a:rPr>
              <a:t>Fund Accounting</a:t>
            </a:r>
            <a:r>
              <a:rPr lang="en-US" sz="1600" dirty="0" smtClean="0">
                <a:solidFill>
                  <a:schemeClr val="bg1"/>
                </a:solidFill>
              </a:rPr>
              <a:t> - </a:t>
            </a:r>
            <a:r>
              <a:rPr lang="en-US" sz="1600" b="1" dirty="0">
                <a:solidFill>
                  <a:schemeClr val="bg1"/>
                </a:solidFill>
              </a:rPr>
              <a:t>Fund accounting</a:t>
            </a:r>
            <a:r>
              <a:rPr lang="en-US" sz="1600" dirty="0">
                <a:solidFill>
                  <a:schemeClr val="bg1"/>
                </a:solidFill>
              </a:rPr>
              <a:t> is an </a:t>
            </a:r>
            <a:r>
              <a:rPr lang="en-US" sz="1600" b="1" dirty="0">
                <a:solidFill>
                  <a:schemeClr val="bg1"/>
                </a:solidFill>
              </a:rPr>
              <a:t>accounting</a:t>
            </a:r>
            <a:r>
              <a:rPr lang="en-US" sz="1600" dirty="0">
                <a:solidFill>
                  <a:schemeClr val="bg1"/>
                </a:solidFill>
              </a:rPr>
              <a:t> system for recording resources whose use has been limited by the donor, grant authority, governing agency, or other individuals or </a:t>
            </a:r>
            <a:r>
              <a:rPr lang="en-US" sz="1600" dirty="0" smtClean="0">
                <a:solidFill>
                  <a:schemeClr val="bg1"/>
                </a:solidFill>
              </a:rPr>
              <a:t>organizations </a:t>
            </a:r>
            <a:r>
              <a:rPr lang="en-US" sz="1600" dirty="0">
                <a:solidFill>
                  <a:schemeClr val="bg1"/>
                </a:solidFill>
              </a:rPr>
              <a:t>or by law. It emphasizes accountability rather than profitability, and is used by </a:t>
            </a:r>
            <a:r>
              <a:rPr lang="en-US" sz="1600" dirty="0" smtClean="0">
                <a:solidFill>
                  <a:schemeClr val="bg1"/>
                </a:solidFill>
              </a:rPr>
              <a:t>governments and nonprofit organizations. </a:t>
            </a:r>
          </a:p>
        </p:txBody>
      </p:sp>
    </p:spTree>
    <p:extLst>
      <p:ext uri="{BB962C8B-B14F-4D97-AF65-F5344CB8AC3E}">
        <p14:creationId xmlns:p14="http://schemas.microsoft.com/office/powerpoint/2010/main" val="323299513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81" y="753228"/>
            <a:ext cx="9849801" cy="1080938"/>
          </a:xfrm>
        </p:spPr>
        <p:txBody>
          <a:bodyPr>
            <a:noAutofit/>
          </a:bodyPr>
          <a:lstStyle/>
          <a:p>
            <a:r>
              <a:rPr lang="en-US" sz="4400" dirty="0" smtClean="0"/>
              <a:t>Finance &amp; Accounting</a:t>
            </a:r>
            <a:endParaRPr lang="en-US" sz="4400" dirty="0"/>
          </a:p>
        </p:txBody>
      </p:sp>
      <p:sp>
        <p:nvSpPr>
          <p:cNvPr id="3" name="Content Placeholder 2"/>
          <p:cNvSpPr>
            <a:spLocks noGrp="1"/>
          </p:cNvSpPr>
          <p:nvPr>
            <p:ph idx="1"/>
          </p:nvPr>
        </p:nvSpPr>
        <p:spPr>
          <a:xfrm>
            <a:off x="506463" y="2527202"/>
            <a:ext cx="11320913" cy="3847967"/>
          </a:xfrm>
        </p:spPr>
        <p:txBody>
          <a:bodyPr>
            <a:noAutofit/>
          </a:bodyPr>
          <a:lstStyle/>
          <a:p>
            <a:pPr>
              <a:spcAft>
                <a:spcPts val="1200"/>
              </a:spcAft>
            </a:pPr>
            <a:r>
              <a:rPr lang="en-US" sz="3600" dirty="0">
                <a:solidFill>
                  <a:schemeClr val="bg1"/>
                </a:solidFill>
              </a:rPr>
              <a:t>Quickbooks was never formally closed monthly or annually; as a result, reporting to the public was </a:t>
            </a:r>
            <a:r>
              <a:rPr lang="en-US" sz="3600" dirty="0" smtClean="0">
                <a:solidFill>
                  <a:schemeClr val="bg1"/>
                </a:solidFill>
              </a:rPr>
              <a:t/>
            </a:r>
            <a:br>
              <a:rPr lang="en-US" sz="3600" dirty="0" smtClean="0">
                <a:solidFill>
                  <a:schemeClr val="bg1"/>
                </a:solidFill>
              </a:rPr>
            </a:br>
            <a:r>
              <a:rPr lang="en-US" sz="3600" dirty="0" smtClean="0">
                <a:solidFill>
                  <a:schemeClr val="bg1"/>
                </a:solidFill>
              </a:rPr>
              <a:t>not </a:t>
            </a:r>
            <a:r>
              <a:rPr lang="en-US" sz="3600" dirty="0">
                <a:solidFill>
                  <a:schemeClr val="bg1"/>
                </a:solidFill>
              </a:rPr>
              <a:t>based on closed books</a:t>
            </a:r>
            <a:r>
              <a:rPr lang="en-US" sz="3600" dirty="0" smtClean="0">
                <a:solidFill>
                  <a:schemeClr val="bg1"/>
                </a:solidFill>
              </a:rPr>
              <a:t>.</a:t>
            </a:r>
          </a:p>
          <a:p>
            <a:pPr>
              <a:spcAft>
                <a:spcPts val="1200"/>
              </a:spcAft>
            </a:pPr>
            <a:r>
              <a:rPr lang="en-US" sz="3600" dirty="0">
                <a:solidFill>
                  <a:schemeClr val="bg1"/>
                </a:solidFill>
              </a:rPr>
              <a:t>No consistent process for reconciling accounting records. </a:t>
            </a:r>
            <a:endParaRPr lang="en-US" sz="3600" dirty="0" smtClean="0">
              <a:solidFill>
                <a:schemeClr val="bg1"/>
              </a:solidFill>
            </a:endParaRPr>
          </a:p>
          <a:p>
            <a:pPr>
              <a:spcAft>
                <a:spcPts val="1200"/>
              </a:spcAft>
            </a:pPr>
            <a:r>
              <a:rPr lang="en-US" sz="3600" dirty="0" smtClean="0">
                <a:solidFill>
                  <a:schemeClr val="bg1"/>
                </a:solidFill>
              </a:rPr>
              <a:t>No procurement policy and/or credit card use policy.</a:t>
            </a:r>
            <a:endParaRPr lang="en-US" sz="3600" dirty="0">
              <a:solidFill>
                <a:schemeClr val="bg1"/>
              </a:solidFill>
            </a:endParaRPr>
          </a:p>
        </p:txBody>
      </p:sp>
    </p:spTree>
    <p:extLst>
      <p:ext uri="{BB962C8B-B14F-4D97-AF65-F5344CB8AC3E}">
        <p14:creationId xmlns:p14="http://schemas.microsoft.com/office/powerpoint/2010/main" val="363212923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81" y="753228"/>
            <a:ext cx="9849801" cy="1080938"/>
          </a:xfrm>
        </p:spPr>
        <p:txBody>
          <a:bodyPr>
            <a:noAutofit/>
          </a:bodyPr>
          <a:lstStyle/>
          <a:p>
            <a:r>
              <a:rPr lang="en-US" sz="4400" dirty="0" smtClean="0"/>
              <a:t>Finance &amp; Accounting (cont.)</a:t>
            </a:r>
            <a:endParaRPr lang="en-US" sz="4400" dirty="0"/>
          </a:p>
        </p:txBody>
      </p:sp>
      <p:sp>
        <p:nvSpPr>
          <p:cNvPr id="3" name="Content Placeholder 2"/>
          <p:cNvSpPr>
            <a:spLocks noGrp="1"/>
          </p:cNvSpPr>
          <p:nvPr>
            <p:ph idx="1"/>
          </p:nvPr>
        </p:nvSpPr>
        <p:spPr>
          <a:xfrm>
            <a:off x="670795" y="2641673"/>
            <a:ext cx="10978279" cy="4286118"/>
          </a:xfrm>
        </p:spPr>
        <p:txBody>
          <a:bodyPr>
            <a:noAutofit/>
          </a:bodyPr>
          <a:lstStyle/>
          <a:p>
            <a:pPr>
              <a:spcAft>
                <a:spcPts val="1200"/>
              </a:spcAft>
            </a:pPr>
            <a:r>
              <a:rPr lang="en-US" sz="3600" dirty="0" smtClean="0">
                <a:solidFill>
                  <a:schemeClr val="bg1"/>
                </a:solidFill>
              </a:rPr>
              <a:t>Chart </a:t>
            </a:r>
            <a:r>
              <a:rPr lang="en-US" sz="3600" dirty="0">
                <a:solidFill>
                  <a:schemeClr val="bg1"/>
                </a:solidFill>
              </a:rPr>
              <a:t>of Accounts was limited; Many accounting items were assigned to large miscellaneous accounts. </a:t>
            </a:r>
            <a:endParaRPr lang="en-US" sz="3600" dirty="0" smtClean="0">
              <a:solidFill>
                <a:schemeClr val="bg1"/>
              </a:solidFill>
            </a:endParaRPr>
          </a:p>
          <a:p>
            <a:pPr>
              <a:spcAft>
                <a:spcPts val="1200"/>
              </a:spcAft>
            </a:pPr>
            <a:r>
              <a:rPr lang="en-US" sz="3600" dirty="0" smtClean="0">
                <a:solidFill>
                  <a:schemeClr val="bg1"/>
                </a:solidFill>
              </a:rPr>
              <a:t>Not possible to accurately report fund </a:t>
            </a:r>
            <a:r>
              <a:rPr lang="en-US" sz="3600" dirty="0">
                <a:solidFill>
                  <a:schemeClr val="bg1"/>
                </a:solidFill>
              </a:rPr>
              <a:t>accounting; current Quickbooks configuration does not allow for it. </a:t>
            </a:r>
          </a:p>
        </p:txBody>
      </p:sp>
    </p:spTree>
    <p:extLst>
      <p:ext uri="{BB962C8B-B14F-4D97-AF65-F5344CB8AC3E}">
        <p14:creationId xmlns:p14="http://schemas.microsoft.com/office/powerpoint/2010/main" val="247240715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81" y="753228"/>
            <a:ext cx="9849801" cy="1080938"/>
          </a:xfrm>
        </p:spPr>
        <p:txBody>
          <a:bodyPr>
            <a:noAutofit/>
          </a:bodyPr>
          <a:lstStyle/>
          <a:p>
            <a:r>
              <a:rPr lang="en-US" sz="4400" dirty="0" smtClean="0"/>
              <a:t>Finance &amp; Accounting (cont.)</a:t>
            </a:r>
            <a:endParaRPr lang="en-US" sz="4400" dirty="0"/>
          </a:p>
        </p:txBody>
      </p:sp>
      <p:sp>
        <p:nvSpPr>
          <p:cNvPr id="3" name="Content Placeholder 2"/>
          <p:cNvSpPr>
            <a:spLocks noGrp="1"/>
          </p:cNvSpPr>
          <p:nvPr>
            <p:ph idx="1"/>
          </p:nvPr>
        </p:nvSpPr>
        <p:spPr>
          <a:xfrm>
            <a:off x="670795" y="2641673"/>
            <a:ext cx="10978279" cy="4286118"/>
          </a:xfrm>
        </p:spPr>
        <p:txBody>
          <a:bodyPr>
            <a:noAutofit/>
          </a:bodyPr>
          <a:lstStyle/>
          <a:p>
            <a:pPr>
              <a:spcAft>
                <a:spcPts val="1200"/>
              </a:spcAft>
            </a:pPr>
            <a:r>
              <a:rPr lang="en-US" sz="3600" dirty="0" smtClean="0">
                <a:solidFill>
                  <a:schemeClr val="bg1"/>
                </a:solidFill>
              </a:rPr>
              <a:t>Chart </a:t>
            </a:r>
            <a:r>
              <a:rPr lang="en-US" sz="3600" dirty="0">
                <a:solidFill>
                  <a:schemeClr val="bg1"/>
                </a:solidFill>
              </a:rPr>
              <a:t>of Accounts was limited; Many accounting items were assigned to large miscellaneous accounts. </a:t>
            </a:r>
            <a:endParaRPr lang="en-US" sz="3600" dirty="0" smtClean="0">
              <a:solidFill>
                <a:schemeClr val="bg1"/>
              </a:solidFill>
            </a:endParaRPr>
          </a:p>
          <a:p>
            <a:pPr>
              <a:spcAft>
                <a:spcPts val="1200"/>
              </a:spcAft>
            </a:pPr>
            <a:r>
              <a:rPr lang="en-US" sz="3600" dirty="0" smtClean="0">
                <a:solidFill>
                  <a:schemeClr val="bg1"/>
                </a:solidFill>
              </a:rPr>
              <a:t>Not possible to accurately report fund </a:t>
            </a:r>
            <a:r>
              <a:rPr lang="en-US" sz="3600" dirty="0">
                <a:solidFill>
                  <a:schemeClr val="bg1"/>
                </a:solidFill>
              </a:rPr>
              <a:t>accounting; current Quickbooks configuration does not allow for it. </a:t>
            </a:r>
          </a:p>
        </p:txBody>
      </p:sp>
    </p:spTree>
    <p:extLst>
      <p:ext uri="{BB962C8B-B14F-4D97-AF65-F5344CB8AC3E}">
        <p14:creationId xmlns:p14="http://schemas.microsoft.com/office/powerpoint/2010/main" val="2739363485"/>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Human Resources</a:t>
            </a:r>
            <a:endParaRPr lang="en-US" sz="4400" dirty="0"/>
          </a:p>
        </p:txBody>
      </p:sp>
      <p:sp>
        <p:nvSpPr>
          <p:cNvPr id="3" name="Content Placeholder 2"/>
          <p:cNvSpPr>
            <a:spLocks noGrp="1"/>
          </p:cNvSpPr>
          <p:nvPr>
            <p:ph idx="1"/>
          </p:nvPr>
        </p:nvSpPr>
        <p:spPr>
          <a:xfrm>
            <a:off x="577328" y="2401147"/>
            <a:ext cx="10795522" cy="3942503"/>
          </a:xfrm>
        </p:spPr>
        <p:txBody>
          <a:bodyPr>
            <a:noAutofit/>
          </a:bodyPr>
          <a:lstStyle/>
          <a:p>
            <a:pPr>
              <a:spcBef>
                <a:spcPts val="600"/>
              </a:spcBef>
              <a:spcAft>
                <a:spcPts val="1200"/>
              </a:spcAft>
            </a:pPr>
            <a:r>
              <a:rPr lang="en-US" sz="3600" dirty="0">
                <a:solidFill>
                  <a:schemeClr val="bg1"/>
                </a:solidFill>
              </a:rPr>
              <a:t>No HR processes instituted. </a:t>
            </a:r>
          </a:p>
          <a:p>
            <a:pPr>
              <a:spcBef>
                <a:spcPts val="600"/>
              </a:spcBef>
              <a:spcAft>
                <a:spcPts val="1200"/>
              </a:spcAft>
            </a:pPr>
            <a:r>
              <a:rPr lang="en-US" sz="3600" dirty="0" smtClean="0">
                <a:solidFill>
                  <a:schemeClr val="bg1"/>
                </a:solidFill>
              </a:rPr>
              <a:t>Hard </a:t>
            </a:r>
            <a:r>
              <a:rPr lang="en-US" sz="3600" dirty="0">
                <a:solidFill>
                  <a:schemeClr val="bg1"/>
                </a:solidFill>
              </a:rPr>
              <a:t>copy filing system only - no central digital filing system. </a:t>
            </a:r>
          </a:p>
          <a:p>
            <a:pPr>
              <a:spcBef>
                <a:spcPts val="600"/>
              </a:spcBef>
              <a:spcAft>
                <a:spcPts val="1200"/>
              </a:spcAft>
            </a:pPr>
            <a:r>
              <a:rPr lang="en-US" sz="3600" dirty="0">
                <a:solidFill>
                  <a:schemeClr val="bg1"/>
                </a:solidFill>
              </a:rPr>
              <a:t>Hard copy files only - no digital files. </a:t>
            </a:r>
          </a:p>
          <a:p>
            <a:pPr>
              <a:spcBef>
                <a:spcPts val="600"/>
              </a:spcBef>
              <a:spcAft>
                <a:spcPts val="1200"/>
              </a:spcAft>
            </a:pPr>
            <a:r>
              <a:rPr lang="en-US" sz="3600" dirty="0" smtClean="0">
                <a:solidFill>
                  <a:schemeClr val="bg1"/>
                </a:solidFill>
              </a:rPr>
              <a:t>CalPERS </a:t>
            </a:r>
            <a:r>
              <a:rPr lang="en-US" sz="3600" dirty="0">
                <a:solidFill>
                  <a:schemeClr val="bg1"/>
                </a:solidFill>
              </a:rPr>
              <a:t>reporting handled manually requiring corrections on an ongoing basis.</a:t>
            </a:r>
            <a:r>
              <a:rPr lang="en-US" sz="3600" dirty="0" smtClean="0">
                <a:solidFill>
                  <a:schemeClr val="bg1"/>
                </a:solidFill>
              </a:rPr>
              <a:t> </a:t>
            </a:r>
            <a:endParaRPr lang="en-US" sz="3600" dirty="0">
              <a:solidFill>
                <a:schemeClr val="bg1"/>
              </a:solidFill>
            </a:endParaRPr>
          </a:p>
        </p:txBody>
      </p:sp>
    </p:spTree>
    <p:extLst>
      <p:ext uri="{BB962C8B-B14F-4D97-AF65-F5344CB8AC3E}">
        <p14:creationId xmlns:p14="http://schemas.microsoft.com/office/powerpoint/2010/main" val="3850630966"/>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u="sng" dirty="0" smtClean="0"/>
              <a:t>Human Resources (cont.)</a:t>
            </a:r>
            <a:endParaRPr lang="en-US" sz="4400" dirty="0"/>
          </a:p>
        </p:txBody>
      </p:sp>
      <p:sp>
        <p:nvSpPr>
          <p:cNvPr id="3" name="Content Placeholder 2"/>
          <p:cNvSpPr>
            <a:spLocks noGrp="1"/>
          </p:cNvSpPr>
          <p:nvPr>
            <p:ph idx="1"/>
          </p:nvPr>
        </p:nvSpPr>
        <p:spPr>
          <a:xfrm>
            <a:off x="556496" y="2565473"/>
            <a:ext cx="11095784" cy="3911527"/>
          </a:xfrm>
        </p:spPr>
        <p:txBody>
          <a:bodyPr>
            <a:noAutofit/>
          </a:bodyPr>
          <a:lstStyle/>
          <a:p>
            <a:pPr>
              <a:spcBef>
                <a:spcPts val="600"/>
              </a:spcBef>
              <a:spcAft>
                <a:spcPts val="1200"/>
              </a:spcAft>
            </a:pPr>
            <a:r>
              <a:rPr lang="en-US" sz="3600" dirty="0">
                <a:solidFill>
                  <a:schemeClr val="bg1"/>
                </a:solidFill>
              </a:rPr>
              <a:t>Payroll completed manually – No payroll provider.</a:t>
            </a:r>
          </a:p>
          <a:p>
            <a:pPr>
              <a:spcBef>
                <a:spcPts val="600"/>
              </a:spcBef>
              <a:spcAft>
                <a:spcPts val="1200"/>
              </a:spcAft>
            </a:pPr>
            <a:r>
              <a:rPr lang="en-US" sz="3600" dirty="0" smtClean="0">
                <a:solidFill>
                  <a:schemeClr val="bg1"/>
                </a:solidFill>
              </a:rPr>
              <a:t>Some employee benefits were absent and not accounted for (e.g., life insurance). </a:t>
            </a:r>
          </a:p>
          <a:p>
            <a:pPr>
              <a:spcBef>
                <a:spcPts val="600"/>
              </a:spcBef>
              <a:spcAft>
                <a:spcPts val="1200"/>
              </a:spcAft>
            </a:pPr>
            <a:r>
              <a:rPr lang="en-US" sz="3600" dirty="0" smtClean="0">
                <a:solidFill>
                  <a:schemeClr val="bg1"/>
                </a:solidFill>
              </a:rPr>
              <a:t>No employee performance evaluations or reviews.</a:t>
            </a:r>
          </a:p>
          <a:p>
            <a:pPr>
              <a:spcBef>
                <a:spcPts val="600"/>
              </a:spcBef>
              <a:spcAft>
                <a:spcPts val="1200"/>
              </a:spcAft>
            </a:pPr>
            <a:r>
              <a:rPr lang="en-US" sz="3600" dirty="0" smtClean="0">
                <a:solidFill>
                  <a:schemeClr val="bg1"/>
                </a:solidFill>
              </a:rPr>
              <a:t>All sick, vacation and compensation time manually tracked and calculated.</a:t>
            </a:r>
          </a:p>
        </p:txBody>
      </p:sp>
    </p:spTree>
    <p:extLst>
      <p:ext uri="{BB962C8B-B14F-4D97-AF65-F5344CB8AC3E}">
        <p14:creationId xmlns:p14="http://schemas.microsoft.com/office/powerpoint/2010/main" val="3085873647"/>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t>Best Practices &amp; Industry Standards Instituted (as of January 2020)</a:t>
            </a:r>
            <a:endParaRPr lang="en-US" sz="3600" b="1" dirty="0"/>
          </a:p>
        </p:txBody>
      </p:sp>
    </p:spTree>
    <p:extLst>
      <p:ext uri="{BB962C8B-B14F-4D97-AF65-F5344CB8AC3E}">
        <p14:creationId xmlns:p14="http://schemas.microsoft.com/office/powerpoint/2010/main" val="229572577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Finance &amp; Accounting</a:t>
            </a:r>
            <a:endParaRPr lang="en-US" sz="4400" dirty="0"/>
          </a:p>
        </p:txBody>
      </p:sp>
      <p:sp>
        <p:nvSpPr>
          <p:cNvPr id="3" name="Content Placeholder 2"/>
          <p:cNvSpPr>
            <a:spLocks noGrp="1"/>
          </p:cNvSpPr>
          <p:nvPr>
            <p:ph idx="1"/>
          </p:nvPr>
        </p:nvSpPr>
        <p:spPr>
          <a:xfrm>
            <a:off x="680321" y="3097271"/>
            <a:ext cx="11025904" cy="2789179"/>
          </a:xfrm>
        </p:spPr>
        <p:txBody>
          <a:bodyPr>
            <a:noAutofit/>
          </a:bodyPr>
          <a:lstStyle/>
          <a:p>
            <a:pPr>
              <a:spcAft>
                <a:spcPts val="1200"/>
              </a:spcAft>
            </a:pPr>
            <a:r>
              <a:rPr lang="en-US" sz="3600" dirty="0">
                <a:solidFill>
                  <a:schemeClr val="bg1"/>
                </a:solidFill>
              </a:rPr>
              <a:t>Created central digital filing </a:t>
            </a:r>
            <a:r>
              <a:rPr lang="en-US" sz="3600" dirty="0" smtClean="0">
                <a:solidFill>
                  <a:schemeClr val="bg1"/>
                </a:solidFill>
              </a:rPr>
              <a:t>system. </a:t>
            </a:r>
            <a:endParaRPr lang="en-US" sz="3600" dirty="0">
              <a:solidFill>
                <a:schemeClr val="bg1"/>
              </a:solidFill>
            </a:endParaRPr>
          </a:p>
          <a:p>
            <a:pPr>
              <a:spcAft>
                <a:spcPts val="1200"/>
              </a:spcAft>
            </a:pPr>
            <a:r>
              <a:rPr lang="en-US" sz="3600" dirty="0" smtClean="0">
                <a:solidFill>
                  <a:schemeClr val="bg1"/>
                </a:solidFill>
              </a:rPr>
              <a:t>Digitized </a:t>
            </a:r>
            <a:r>
              <a:rPr lang="en-US" sz="3600" dirty="0">
                <a:solidFill>
                  <a:schemeClr val="bg1"/>
                </a:solidFill>
              </a:rPr>
              <a:t>most </a:t>
            </a:r>
            <a:r>
              <a:rPr lang="en-US" sz="3600" dirty="0" smtClean="0">
                <a:solidFill>
                  <a:schemeClr val="bg1"/>
                </a:solidFill>
              </a:rPr>
              <a:t>files. </a:t>
            </a:r>
            <a:endParaRPr lang="en-US" sz="3600" dirty="0">
              <a:solidFill>
                <a:schemeClr val="bg1"/>
              </a:solidFill>
            </a:endParaRPr>
          </a:p>
          <a:p>
            <a:pPr>
              <a:spcAft>
                <a:spcPts val="1200"/>
              </a:spcAft>
            </a:pPr>
            <a:r>
              <a:rPr lang="en-US" sz="3600" dirty="0" smtClean="0">
                <a:solidFill>
                  <a:schemeClr val="bg1"/>
                </a:solidFill>
              </a:rPr>
              <a:t>Developed monthly Closing and Reconciliation process. </a:t>
            </a:r>
          </a:p>
        </p:txBody>
      </p:sp>
    </p:spTree>
    <p:extLst>
      <p:ext uri="{BB962C8B-B14F-4D97-AF65-F5344CB8AC3E}">
        <p14:creationId xmlns:p14="http://schemas.microsoft.com/office/powerpoint/2010/main" val="1469304321"/>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333</TotalTime>
  <Words>492</Words>
  <Application>Microsoft Office PowerPoint</Application>
  <PresentationFormat>Widescreen</PresentationFormat>
  <Paragraphs>72</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Trebuchet MS</vt:lpstr>
      <vt:lpstr>Berlin</vt:lpstr>
      <vt:lpstr>The Finance and HR Departments:  Past, Current and Future Practices</vt:lpstr>
      <vt:lpstr>Past Practices  (Up Until January 2020)</vt:lpstr>
      <vt:lpstr>Finance &amp; Accounting</vt:lpstr>
      <vt:lpstr>Finance &amp; Accounting (cont.)</vt:lpstr>
      <vt:lpstr>Finance &amp; Accounting (cont.)</vt:lpstr>
      <vt:lpstr>Human Resources</vt:lpstr>
      <vt:lpstr>Human Resources (cont.)</vt:lpstr>
      <vt:lpstr>Best Practices &amp; Industry Standards Instituted (as of January 2020)</vt:lpstr>
      <vt:lpstr>Finance &amp; Accounting</vt:lpstr>
      <vt:lpstr>Finance &amp; Accounting (cont.)</vt:lpstr>
      <vt:lpstr>Human Resources</vt:lpstr>
      <vt:lpstr>Best Practices &amp; Industry Standards  - To Be Completed</vt:lpstr>
      <vt:lpstr>Finance &amp; Accounting</vt:lpstr>
      <vt:lpstr>Finance &amp; Accounting (cont.)</vt:lpstr>
      <vt:lpstr>Finance &amp; Accounting (cont.)</vt:lpstr>
      <vt:lpstr>Human Resources</vt:lpstr>
      <vt:lpstr>Human Resources (cont.)</vt:lpstr>
      <vt:lpstr>Benefits of Additional  Financial Consulting</vt:lpstr>
      <vt:lpstr>Finance &amp; Accounting</vt:lpstr>
      <vt:lpstr>Discussion &amp; Questions </vt:lpstr>
      <vt:lpstr>Glossary of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Finance Department:  Past, Current and Future Status</dc:title>
  <dc:creator>Marti Brown</dc:creator>
  <cp:lastModifiedBy>Marti Brown</cp:lastModifiedBy>
  <cp:revision>38</cp:revision>
  <dcterms:created xsi:type="dcterms:W3CDTF">2021-04-24T19:59:39Z</dcterms:created>
  <dcterms:modified xsi:type="dcterms:W3CDTF">2021-05-09T00:23:56Z</dcterms:modified>
</cp:coreProperties>
</file>