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4"/>
  </p:notesMasterIdLst>
  <p:sldIdLst>
    <p:sldId id="374" r:id="rId2"/>
    <p:sldId id="441" r:id="rId3"/>
    <p:sldId id="448" r:id="rId4"/>
    <p:sldId id="449" r:id="rId5"/>
    <p:sldId id="427" r:id="rId6"/>
    <p:sldId id="429" r:id="rId7"/>
    <p:sldId id="444" r:id="rId8"/>
    <p:sldId id="445" r:id="rId9"/>
    <p:sldId id="446" r:id="rId10"/>
    <p:sldId id="450" r:id="rId11"/>
    <p:sldId id="451" r:id="rId12"/>
    <p:sldId id="447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ndy Tan" initials="RT" lastIdx="6" clrIdx="0"/>
  <p:cmAuthor id="2" name="Microsoft Office User" initials="Office" lastIdx="1" clrIdx="1">
    <p:extLst/>
  </p:cmAuthor>
  <p:cmAuthor id="3" name="Microsoft Office User" initials="Office [2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D181E"/>
    <a:srgbClr val="E96B68"/>
    <a:srgbClr val="F8F995"/>
    <a:srgbClr val="E6AA25"/>
    <a:srgbClr val="E0E30D"/>
    <a:srgbClr val="E3DE4F"/>
    <a:srgbClr val="FFEA18"/>
    <a:srgbClr val="71985E"/>
    <a:srgbClr val="5F6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71"/>
    <p:restoredTop sz="92857"/>
  </p:normalViewPr>
  <p:slideViewPr>
    <p:cSldViewPr>
      <p:cViewPr>
        <p:scale>
          <a:sx n="84" d="100"/>
          <a:sy n="84" d="100"/>
        </p:scale>
        <p:origin x="152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6" d="100"/>
        <a:sy n="9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71E973-7BD5-E84C-815F-69D6C45767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0636FC73-957C-4941-9DCA-3F1CC708D57F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71E973-7BD5-E84C-815F-69D6C45767EB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863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71E973-7BD5-E84C-815F-69D6C45767EB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704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71E973-7BD5-E84C-815F-69D6C45767EB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121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dirty="0">
              <a:latin typeface="Times New Roman" charset="0"/>
            </a:endParaRPr>
          </a:p>
        </p:txBody>
      </p:sp>
      <p:sp>
        <p:nvSpPr>
          <p:cNvPr id="22537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FFED5246-2A12-6A49-84BE-14D913EE40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304800"/>
            <a:ext cx="19621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340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77724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962400"/>
            <a:ext cx="77724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94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39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889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051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99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43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3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8486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19200"/>
            <a:ext cx="8458200" cy="873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687388" y="6029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943600"/>
            <a:ext cx="206727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  <p:sldLayoutId id="2147484346" r:id="rId12"/>
    <p:sldLayoutId id="214748434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6AA25"/>
        </a:buClr>
        <a:buSzPct val="63000"/>
        <a:buFont typeface="Wingdings" charset="2"/>
        <a:buChar char="u"/>
        <a:defRPr sz="24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è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D181E"/>
        </a:buClr>
        <a:buSzPct val="70000"/>
        <a:buFont typeface="Wingdings" charset="2"/>
        <a:buChar char="­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C18B0"/>
        </a:buClr>
        <a:buSzPct val="70000"/>
        <a:buFont typeface="Wingdings" charset="2"/>
        <a:buChar char="è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0" y="5476241"/>
            <a:ext cx="6248400" cy="123110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>
                <a:latin typeface="Helvetica" charset="0"/>
                <a:ea typeface="Helvetica" charset="0"/>
                <a:cs typeface="Helvetica" charset="0"/>
              </a:rPr>
              <a:t>Police Services Analysis – Phase 2 Draft Report</a:t>
            </a:r>
          </a:p>
          <a:p>
            <a:pPr>
              <a:defRPr/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Kensington Police Protection and Community Services District, California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2" y="0"/>
            <a:ext cx="9127067" cy="54762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32" y="5501640"/>
            <a:ext cx="2362200" cy="94326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0873-1D63-D34E-A7C9-B366C6007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Key Outcomes of the Project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B7BF9-BA63-4C4E-90A5-0ACED69C5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Kensington has a police service that has significant issues that need to be addressed, many of which require additional staff to address.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However, risks remain even if these investments are made.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There may be modest cost savings of a full service contract compared to the recommended In-house approach.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While the financial comparisons are not clear between a recommended in house and a full service contract, there are </a:t>
            </a:r>
            <a:r>
              <a:rPr lang="en-US" altLang="en-US" sz="2000">
                <a:latin typeface="Helvetica" charset="0"/>
                <a:ea typeface="Helvetica" charset="0"/>
                <a:cs typeface="Helvetica" charset="0"/>
              </a:rPr>
              <a:t>many other </a:t>
            </a: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advantages in contracting: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Guaranteed coverage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Improved management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Transferring responsibility for service and financial risk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A hybrid contract model may also be a solution for Kensington.</a:t>
            </a:r>
          </a:p>
        </p:txBody>
      </p:sp>
    </p:spTree>
    <p:extLst>
      <p:ext uri="{BB962C8B-B14F-4D97-AF65-F5344CB8AC3E}">
        <p14:creationId xmlns:p14="http://schemas.microsoft.com/office/powerpoint/2010/main" val="1444712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0873-1D63-D34E-A7C9-B366C6007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B7BF9-BA63-4C4E-90A5-0ACED69C5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There are many analytical assumptions and uncertainties in the analysis of a potential contract for full service.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Hybrid approaches should be explored even if full service contracting is not desired or results from an RFP process.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As a result, Kensington should: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Test the market with a Contract for Service Request for Proposal.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Include a scope of service that requests a full-service law enforcement approach and price </a:t>
            </a:r>
            <a:r>
              <a:rPr lang="en-US" altLang="en-US" sz="1800" b="1" dirty="0">
                <a:latin typeface="Helvetica" charset="0"/>
                <a:ea typeface="Helvetica" charset="0"/>
                <a:cs typeface="Helvetica" charset="0"/>
              </a:rPr>
              <a:t>and</a:t>
            </a: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 options / price for delivering one or more hybrid law enforcement solutions.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3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4946-A640-644A-8166-C6D10CFEA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/>
              <a:t>Questions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D1823-5B7C-2949-89D0-4B51F6531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b="1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7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BB4C-554E-4143-85A3-6D71A391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altLang="en-US" dirty="0">
                <a:latin typeface="Helvetica" charset="0"/>
                <a:ea typeface="Helvetica" charset="0"/>
                <a:cs typeface="Helvetica" charset="0"/>
              </a:rPr>
              <a:t>Phase 2 Goals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961D-451C-5D4C-836B-F67A46D77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With community input, develop service delivery assumptions for a potential law enforcement contract partner.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Based on these assumptions, identify potential contract partners.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Identify potential annual operating costs associated with a Kensington law enforcement services contract – to include full-service and hybrid service delivery models.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Determine Kensington’s next steps with respect to possible contracting.</a:t>
            </a:r>
          </a:p>
        </p:txBody>
      </p:sp>
    </p:spTree>
    <p:extLst>
      <p:ext uri="{BB962C8B-B14F-4D97-AF65-F5344CB8AC3E}">
        <p14:creationId xmlns:p14="http://schemas.microsoft.com/office/powerpoint/2010/main" val="301235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BB4C-554E-4143-85A3-6D71A391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altLang="en-US" dirty="0">
                <a:latin typeface="Helvetica" charset="0"/>
                <a:ea typeface="Helvetica" charset="0"/>
                <a:cs typeface="Helvetica" charset="0"/>
              </a:rPr>
              <a:t>Phase 2 Scope of Work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961D-451C-5D4C-836B-F67A46D77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Engage the community in public meetings held on: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March 17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April 28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May 24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Use of an online survey to help determine service delivery expectations about police services.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Contact potential law enforcement contract for service partners to gain their insights and feedback.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Develop an analysis of contract for service operational costs and compare to in-house Kensington operational costs.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Development of the Phase 2 Report.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C6D5-7A78-D141-92EA-F798AA4E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/>
              <a:t>Key Phase 1 Operational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BE61E-67C9-A141-B6CF-036AB2051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The District needs 2 sworn staff on duty at all times – with one being a supervisor.  This requires: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Chief, 4 sergeants and a corporal (who can also function as a supervisor).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4 police officers.</a:t>
            </a:r>
          </a:p>
          <a:p>
            <a:pPr lvl="0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Improve training, providing 40-hours per year per sworn staff. </a:t>
            </a:r>
          </a:p>
          <a:p>
            <a:pPr lvl="0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Adopt best-practice approaches to equipping officers, including body-worn cameras. 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Improve administrative support for police services – a full time civilian administrative assistant / technician.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Increase salaries to be competitive in the marketplace.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endParaRPr lang="en-US" sz="2000" dirty="0">
              <a:latin typeface="Helvetica" charset="0"/>
              <a:ea typeface="Helvetica" charset="0"/>
              <a:cs typeface="Helvetica" charset="0"/>
            </a:endParaRPr>
          </a:p>
          <a:p>
            <a:pPr lvl="0" eaLnBrk="1" hangingPunct="1">
              <a:lnSpc>
                <a:spcPct val="90000"/>
              </a:lnSpc>
              <a:spcBef>
                <a:spcPts val="1500"/>
              </a:spcBef>
            </a:pPr>
            <a:endParaRPr lang="en-US" altLang="en-US" sz="20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7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762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Helvetica" charset="0"/>
                <a:ea typeface="Helvetica" charset="0"/>
                <a:cs typeface="Helvetica" charset="0"/>
              </a:rPr>
              <a:t>Public Input Helped Frame Our Analysis for Phase 2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71600"/>
            <a:ext cx="82867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Results from the Town Halls, online questionnaire and direct input guided our Phase 2 analysis of potential contract for service police operations.  This resulted in the following expectations: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Kensington would be a dedicated patrol beat around the clock.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The beat would always be staffed by sworn officers. 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potential contractor should be in an adjacent community to facilitate service expectations.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contractor would consider Kensington’s unique needs in a formal community-oriented policing approach. 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contractor would be willing to be flexible in police services provision such as delivering hybrid approaches (e.g., Kensington staffs patrol in the day, the contractor staffs patrol at Night).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contractor would be willing to provide dedicated management to oversee Kensington’s police operations. </a:t>
            </a:r>
          </a:p>
        </p:txBody>
      </p:sp>
    </p:spTree>
    <p:extLst>
      <p:ext uri="{BB962C8B-B14F-4D97-AF65-F5344CB8AC3E}">
        <p14:creationId xmlns:p14="http://schemas.microsoft.com/office/powerpoint/2010/main" val="211383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599" y="457200"/>
            <a:ext cx="8067675" cy="6858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Helvetica" charset="0"/>
                <a:ea typeface="Helvetica" charset="0"/>
                <a:cs typeface="Helvetica" charset="0"/>
              </a:rPr>
              <a:t>Outcomes of Potential </a:t>
            </a:r>
            <a:br>
              <a:rPr lang="en-US" altLang="en-US" dirty="0">
                <a:latin typeface="Helvetica" charset="0"/>
                <a:ea typeface="Helvetica" charset="0"/>
                <a:cs typeface="Helvetica" charset="0"/>
              </a:rPr>
            </a:br>
            <a:r>
              <a:rPr lang="en-US" altLang="en-US" dirty="0">
                <a:latin typeface="Helvetica" charset="0"/>
                <a:ea typeface="Helvetica" charset="0"/>
                <a:cs typeface="Helvetica" charset="0"/>
              </a:rPr>
              <a:t>Contractor Contacts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71600"/>
            <a:ext cx="82867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We reached out to three potential contract partners: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Berkeley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Albany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El Cerrito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Feedback ranged from no interest to mild interest from these neighboring communities. These attitudes could, of course, change moving forward.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Based on the feedback received, El Cerrito initially appears to be the most viable contract for service partner.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As a result, a sample full service contract model was built based on information from El Cerrito. </a:t>
            </a:r>
          </a:p>
        </p:txBody>
      </p:sp>
    </p:spTree>
    <p:extLst>
      <p:ext uri="{BB962C8B-B14F-4D97-AF65-F5344CB8AC3E}">
        <p14:creationId xmlns:p14="http://schemas.microsoft.com/office/powerpoint/2010/main" val="170203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50F2C-6189-7D45-87A6-2D4F3146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Full Service Contract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401D-8873-8047-8F80-1098AE056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A dedicated Kensington sworn operation would require the following: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manager dedicated to Kensington (contract Lieutenant or Captain).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1.5 field sergeants providing Kensington beat supervision 24/7.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5 officers assigned to cover the Kensington beat around the clock</a:t>
            </a:r>
          </a:p>
          <a:p>
            <a:pPr lvl="1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 half-time (0.5) detective.</a:t>
            </a:r>
          </a:p>
          <a:p>
            <a:pPr lvl="0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One civilian “police services assistant”.</a:t>
            </a:r>
          </a:p>
          <a:p>
            <a:pPr lvl="0"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This is a total of nine (9) positions – 8 sworn and 1 civilian – compared to the Phase 1 recommended in-house staffing of 11 positions (10 sworn and 1 civilian). </a:t>
            </a:r>
          </a:p>
          <a:p>
            <a:pPr marL="0" lvl="0" indent="0" eaLnBrk="1" hangingPunct="1">
              <a:lnSpc>
                <a:spcPct val="90000"/>
              </a:lnSpc>
              <a:spcBef>
                <a:spcPts val="1500"/>
              </a:spcBef>
              <a:buNone/>
            </a:pPr>
            <a:endParaRPr lang="en-US" altLang="en-US" sz="2000" dirty="0">
              <a:solidFill>
                <a:prstClr val="black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5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A15CF-9814-DD40-884B-5A4DEAE6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914400"/>
          </a:xfrm>
        </p:spPr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Comparison of 2018 Costs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14DA05-BB1A-9F48-B5F7-E43311AF6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617" y="1904999"/>
            <a:ext cx="60450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DD0AFDD-8237-DF45-B95E-B031F0E35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075760"/>
              </p:ext>
            </p:extLst>
          </p:nvPr>
        </p:nvGraphicFramePr>
        <p:xfrm>
          <a:off x="342900" y="1676400"/>
          <a:ext cx="8382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3" imgW="2940050" imgH="781050" progId="Word.Document.12">
                  <p:embed/>
                </p:oleObj>
              </mc:Choice>
              <mc:Fallback>
                <p:oleObj name="Document" r:id="rId3" imgW="2940050" imgH="781050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676400"/>
                        <a:ext cx="8382000" cy="2667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76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579A1-A34E-1B42-A63D-BAE9CB363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799"/>
            <a:ext cx="7848600" cy="914401"/>
          </a:xfrm>
        </p:spPr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Cost Impacts Compared to</a:t>
            </a:r>
            <a:br>
              <a:rPr lang="en-US" dirty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Current In-house Services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AA82E-FB4B-B846-8A83-36959061D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Both the recommended in-house plan and a potential full services contract are more expensive than current police operations.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The recommended In-house police approach cost impacts: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Additional staff resources and higher job classifications (e.g., Sgt.).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Recommended higher salaries.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Related operational cost increases.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Helvetica" charset="0"/>
                <a:ea typeface="Helvetica" charset="0"/>
                <a:cs typeface="Helvetica" charset="0"/>
              </a:rPr>
              <a:t>Potential full services contract cost impacts: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Fewer staff but higher overall compensation.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Continued payment of retirees’ post employment benefits.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Continued payment of higher Unfunded Accrued Liability for CalPERS due to Kensington’s “Inactive” status.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1800" dirty="0">
                <a:latin typeface="Helvetica" charset="0"/>
                <a:ea typeface="Helvetica" charset="0"/>
                <a:cs typeface="Helvetica" charset="0"/>
              </a:rPr>
              <a:t>Administrative overhead charges.</a:t>
            </a:r>
          </a:p>
          <a:p>
            <a:pPr marL="0" indent="0">
              <a:buNone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63707"/>
      </p:ext>
    </p:extLst>
  </p:cSld>
  <p:clrMapOvr>
    <a:masterClrMapping/>
  </p:clrMapOvr>
</p:sld>
</file>

<file path=ppt/theme/theme1.xml><?xml version="1.0" encoding="utf-8"?>
<a:theme xmlns:a="http://schemas.openxmlformats.org/drawingml/2006/main" name="DentonPrez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ntonPre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entonPrez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tonPrez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170B4C"/>
    </a:dk1>
    <a:lt1>
      <a:srgbClr val="FFFFFF"/>
    </a:lt1>
    <a:dk2>
      <a:srgbClr val="333333"/>
    </a:dk2>
    <a:lt2>
      <a:srgbClr val="FFEA18"/>
    </a:lt2>
    <a:accent1>
      <a:srgbClr val="78C0B2"/>
    </a:accent1>
    <a:accent2>
      <a:srgbClr val="262D4C"/>
    </a:accent2>
    <a:accent3>
      <a:srgbClr val="FFFFFF"/>
    </a:accent3>
    <a:accent4>
      <a:srgbClr val="120840"/>
    </a:accent4>
    <a:accent5>
      <a:srgbClr val="BEDCD5"/>
    </a:accent5>
    <a:accent6>
      <a:srgbClr val="212844"/>
    </a:accent6>
    <a:hlink>
      <a:srgbClr val="598BBD"/>
    </a:hlink>
    <a:folHlink>
      <a:srgbClr val="167F8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hendrix:Powerpoint Files:ppt-Presentations:CITYWIDES:DentonPrez.ppt</Template>
  <TotalTime>2525</TotalTime>
  <Words>864</Words>
  <Application>Microsoft Macintosh PowerPoint</Application>
  <PresentationFormat>On-screen Show (4:3)</PresentationFormat>
  <Paragraphs>85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Helvetica</vt:lpstr>
      <vt:lpstr>Times</vt:lpstr>
      <vt:lpstr>Times New Roman</vt:lpstr>
      <vt:lpstr>Wingdings</vt:lpstr>
      <vt:lpstr>DentonPrez</vt:lpstr>
      <vt:lpstr>Document</vt:lpstr>
      <vt:lpstr>PowerPoint Presentation</vt:lpstr>
      <vt:lpstr>Phase 2 Goals</vt:lpstr>
      <vt:lpstr>Phase 2 Scope of Work</vt:lpstr>
      <vt:lpstr>Key Phase 1 Operational Recommendations</vt:lpstr>
      <vt:lpstr>Public Input Helped Frame Our Analysis for Phase 2</vt:lpstr>
      <vt:lpstr>Outcomes of Potential  Contractor Contacts</vt:lpstr>
      <vt:lpstr>Full Service Contract Delivery</vt:lpstr>
      <vt:lpstr>Comparison of 2018 Costs</vt:lpstr>
      <vt:lpstr>Cost Impacts Compared to Current In-house Services </vt:lpstr>
      <vt:lpstr>Key Outcomes of the Project</vt:lpstr>
      <vt:lpstr>Next Steps</vt:lpstr>
      <vt:lpstr>Questions and Discussion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Microsoft Office User</cp:lastModifiedBy>
  <cp:revision>207</cp:revision>
  <cp:lastPrinted>2018-01-22T16:45:22Z</cp:lastPrinted>
  <dcterms:created xsi:type="dcterms:W3CDTF">2015-07-21T19:56:32Z</dcterms:created>
  <dcterms:modified xsi:type="dcterms:W3CDTF">2018-10-04T11:55:43Z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-1376816333</vt:i4>
  </property>
  <property fmtid="{D5CDD505-2E9C-101B-9397-08002B2CF9AE}" pid="3" name="_EmailSubject">
    <vt:lpwstr>Reno Prez ATTACHED</vt:lpwstr>
  </property>
  <property fmtid="{D5CDD505-2E9C-101B-9397-08002B2CF9AE}" pid="4" name="_AuthorEmail">
    <vt:lpwstr>tmiller@matrixcg.net</vt:lpwstr>
  </property>
  <property fmtid="{D5CDD505-2E9C-101B-9397-08002B2CF9AE}" pid="5" name="_AuthorEmailDisplayName">
    <vt:lpwstr>Travis Miller</vt:lpwstr>
  </property>
  <property fmtid="{D5CDD505-2E9C-101B-9397-08002B2CF9AE}" pid="6" name="_PreviousAdHocReviewCycleID">
    <vt:i4>754585487</vt:i4>
  </property>
</Properties>
</file>