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0"/>
  </p:notesMasterIdLst>
  <p:sldIdLst>
    <p:sldId id="374" r:id="rId2"/>
    <p:sldId id="412" r:id="rId3"/>
    <p:sldId id="426" r:id="rId4"/>
    <p:sldId id="427" r:id="rId5"/>
    <p:sldId id="405" r:id="rId6"/>
    <p:sldId id="434" r:id="rId7"/>
    <p:sldId id="435" r:id="rId8"/>
    <p:sldId id="428" r:id="rId9"/>
    <p:sldId id="436" r:id="rId10"/>
    <p:sldId id="429" r:id="rId11"/>
    <p:sldId id="437" r:id="rId12"/>
    <p:sldId id="438" r:id="rId13"/>
    <p:sldId id="439" r:id="rId14"/>
    <p:sldId id="440" r:id="rId15"/>
    <p:sldId id="430" r:id="rId16"/>
    <p:sldId id="431" r:id="rId17"/>
    <p:sldId id="432" r:id="rId18"/>
    <p:sldId id="433" r:id="rId1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y Tan" initials="RT" lastIdx="6" clrIdx="0"/>
  <p:cmAuthor id="2" name="Microsoft Office User" initials="Office" lastIdx="1" clrIdx="1">
    <p:extLst/>
  </p:cmAuthor>
  <p:cmAuthor id="3" name="Microsoft Office User" initials="Office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D181E"/>
    <a:srgbClr val="E96B68"/>
    <a:srgbClr val="F8F995"/>
    <a:srgbClr val="E6AA25"/>
    <a:srgbClr val="E0E30D"/>
    <a:srgbClr val="E3DE4F"/>
    <a:srgbClr val="FFEA18"/>
    <a:srgbClr val="71985E"/>
    <a:srgbClr val="5F6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2839"/>
  </p:normalViewPr>
  <p:slideViewPr>
    <p:cSldViewPr>
      <p:cViewPr>
        <p:scale>
          <a:sx n="75" d="100"/>
          <a:sy n="75" d="100"/>
        </p:scale>
        <p:origin x="180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\GRM\Dropbox\1.%20Matrix\1%20ACTIVE%20PROJECTS\Kensington%20PD\Shawns%20Drive\Offic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\GRM\Dropbox\1.%20Matrix\1%20ACTIVE%20PROJECTS\Kensington%20PD\Data%20from%20Ryan\KPD%20CAD%20Export%20for%20MATRIX%20(2-9-2018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\GRM\Dropbox\1.%20Matrix\1%20ACTIVE%20PROJECTS\Kensington%20PD\Data%20from%20Ryan\KPD%20CAD%20Export%20for%20MATRIX%20(2-9-2018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Average Number of Police</a:t>
            </a:r>
            <a:r>
              <a:rPr lang="en-US" sz="1400" baseline="0"/>
              <a:t> Staff Deployed - 2015-17</a:t>
            </a:r>
            <a:endParaRPr lang="en-US" sz="1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Sheet2!$O$19</c:f>
              <c:strCache>
                <c:ptCount val="1"/>
                <c:pt idx="0">
                  <c:v>On Staff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Sheet2!$P$18:$R$18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Sheet2!$P$19:$R$19</c:f>
              <c:numCache>
                <c:formatCode>General</c:formatCode>
                <c:ptCount val="3"/>
                <c:pt idx="0" formatCode="0.0">
                  <c:v>11.0</c:v>
                </c:pt>
                <c:pt idx="1">
                  <c:v>9.8</c:v>
                </c:pt>
                <c:pt idx="2">
                  <c:v>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42-AB4C-870C-8C36E810CBB2}"/>
            </c:ext>
          </c:extLst>
        </c:ser>
        <c:ser>
          <c:idx val="1"/>
          <c:order val="1"/>
          <c:tx>
            <c:strRef>
              <c:f>Sheet2!$O$20</c:f>
              <c:strCache>
                <c:ptCount val="1"/>
                <c:pt idx="0">
                  <c:v>On Duty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Sheet2!$P$18:$R$18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Sheet2!$P$20:$R$20</c:f>
              <c:numCache>
                <c:formatCode>General</c:formatCode>
                <c:ptCount val="3"/>
                <c:pt idx="0">
                  <c:v>9.3</c:v>
                </c:pt>
                <c:pt idx="1">
                  <c:v>7.7</c:v>
                </c:pt>
                <c:pt idx="2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42-AB4C-870C-8C36E810C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793808"/>
        <c:axId val="854299312"/>
      </c:barChart>
      <c:catAx>
        <c:axId val="50179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299312"/>
        <c:crosses val="autoZero"/>
        <c:auto val="1"/>
        <c:lblAlgn val="ctr"/>
        <c:lblOffset val="100"/>
        <c:noMultiLvlLbl val="0"/>
      </c:catAx>
      <c:valAx>
        <c:axId val="85429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79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Total Call for Service Response Time in Minutes (13.83 Min.)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288888888888889"/>
                  <c:y val="-8.487556272013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2DE-E149-A836-F0AF11EEC8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6111111111111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2DE-E149-A836-F0AF11EEC8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PivotTables!$CB$36:$CB$37</c:f>
              <c:strCache>
                <c:ptCount val="2"/>
                <c:pt idx="0">
                  <c:v>Dispatch Proccessing</c:v>
                </c:pt>
                <c:pt idx="1">
                  <c:v>Travel Time</c:v>
                </c:pt>
              </c:strCache>
            </c:strRef>
          </c:cat>
          <c:val>
            <c:numRef>
              <c:f>PivotTables!$CC$36:$CC$37</c:f>
              <c:numCache>
                <c:formatCode>General</c:formatCode>
                <c:ptCount val="2"/>
                <c:pt idx="0">
                  <c:v>6.08</c:v>
                </c:pt>
                <c:pt idx="1">
                  <c:v>7.75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DE-E149-A836-F0AF11EEC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229360"/>
        <c:axId val="503231680"/>
      </c:barChart>
      <c:catAx>
        <c:axId val="50322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231680"/>
        <c:crosses val="autoZero"/>
        <c:auto val="1"/>
        <c:lblAlgn val="ctr"/>
        <c:lblOffset val="100"/>
        <c:noMultiLvlLbl val="0"/>
      </c:catAx>
      <c:valAx>
        <c:axId val="50323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22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Time (Min.)</a:t>
            </a:r>
            <a:r>
              <a:rPr lang="en-US" sz="1600" baseline="0"/>
              <a:t> Spent on Self-Initiated Activities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PivotTables!$CB$56:$CB$57</c:f>
              <c:strCache>
                <c:ptCount val="2"/>
                <c:pt idx="0">
                  <c:v>Avg. Time/Activty</c:v>
                </c:pt>
                <c:pt idx="1">
                  <c:v>Avg Time/Day</c:v>
                </c:pt>
              </c:strCache>
            </c:strRef>
          </c:cat>
          <c:val>
            <c:numRef>
              <c:f>PivotTables!$CC$56:$CC$57</c:f>
              <c:numCache>
                <c:formatCode>0</c:formatCode>
                <c:ptCount val="2"/>
                <c:pt idx="0" formatCode="General">
                  <c:v>12.0</c:v>
                </c:pt>
                <c:pt idx="1">
                  <c:v>48.96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12-E145-8736-0F5298AE8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54314912"/>
        <c:axId val="502139776"/>
      </c:barChart>
      <c:catAx>
        <c:axId val="85431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139776"/>
        <c:crosses val="autoZero"/>
        <c:auto val="1"/>
        <c:lblAlgn val="ctr"/>
        <c:lblOffset val="100"/>
        <c:noMultiLvlLbl val="0"/>
      </c:catAx>
      <c:valAx>
        <c:axId val="502139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31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71E973-7BD5-E84C-815F-69D6C4576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636FC73-957C-4941-9DCA-3F1CC708D57F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E973-7BD5-E84C-815F-69D6C45767E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806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E973-7BD5-E84C-815F-69D6C45767E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063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E973-7BD5-E84C-815F-69D6C45767E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074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E973-7BD5-E84C-815F-69D6C45767E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0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08D21D8-A416-6545-A32B-28DAFBE18A78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08D21D8-A416-6545-A32B-28DAFBE18A78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40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E973-7BD5-E84C-815F-69D6C45767E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636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E973-7BD5-E84C-815F-69D6C45767E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75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E973-7BD5-E84C-815F-69D6C45767E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51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E973-7BD5-E84C-815F-69D6C45767E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E973-7BD5-E84C-815F-69D6C45767E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040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E973-7BD5-E84C-815F-69D6C45767E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31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latin typeface="Times New Roman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latin typeface="Times New Roman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latin typeface="Times New Roman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latin typeface="Times New Roman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latin typeface="Times New Roman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latin typeface="Times New Roman" charset="0"/>
            </a:endParaRPr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latin typeface="Times New Roman" charset="0"/>
            </a:endParaRPr>
          </a:p>
        </p:txBody>
      </p:sp>
      <p:sp>
        <p:nvSpPr>
          <p:cNvPr id="22537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FFED5246-2A12-6A49-84BE-14D913EE4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77724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962400"/>
            <a:ext cx="77724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8486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19200"/>
            <a:ext cx="8458200" cy="873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687388" y="6029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943600"/>
            <a:ext cx="2067278" cy="825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  <p:sldLayoutId id="2147484346" r:id="rId12"/>
    <p:sldLayoutId id="214748434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53356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53356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53356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53356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53356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AA25"/>
        </a:buClr>
        <a:buSzPct val="63000"/>
        <a:buFont typeface="Wingdings" charset="2"/>
        <a:buChar char="u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Char char="è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D181E"/>
        </a:buClr>
        <a:buSzPct val="70000"/>
        <a:buFont typeface="Wingdings" charset="2"/>
        <a:buChar char="­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C18B0"/>
        </a:buClr>
        <a:buSzPct val="70000"/>
        <a:buFont typeface="Wingdings" charset="2"/>
        <a:buChar char="è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g"/><Relationship Id="rId5" Type="http://schemas.openxmlformats.org/officeDocument/2006/relationships/image" Target="../media/image3.emf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0" y="5476241"/>
            <a:ext cx="6172200" cy="12311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i="1" dirty="0" smtClean="0">
                <a:latin typeface="Arial" charset="0"/>
              </a:rPr>
              <a:t>Police Services Analysis – Community Meeting 2</a:t>
            </a:r>
          </a:p>
          <a:p>
            <a:pPr>
              <a:defRPr/>
            </a:pPr>
            <a:endParaRPr lang="en-US" sz="1400" b="1" i="1" dirty="0" smtClean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Kensington Police Protection and Community Services District, California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" y="0"/>
            <a:ext cx="9127067" cy="5476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32" y="5501640"/>
            <a:ext cx="2362200" cy="9432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Preliminary Results of the Analysis of Kensington’s Police Services (2)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371600"/>
            <a:ext cx="82867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ea typeface="ＭＳ Ｐゴシック" charset="-128"/>
              </a:rPr>
              <a:t>There are also issues </a:t>
            </a:r>
            <a:r>
              <a:rPr lang="en-US" altLang="en-US" sz="2000" dirty="0" smtClean="0">
                <a:ea typeface="ＭＳ Ｐゴシック" charset="-128"/>
              </a:rPr>
              <a:t>with </a:t>
            </a:r>
            <a:r>
              <a:rPr lang="en-US" altLang="en-US" sz="2000" dirty="0" smtClean="0">
                <a:ea typeface="ＭＳ Ｐゴシック" charset="-128"/>
              </a:rPr>
              <a:t>Kensington’s current police services: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1800" dirty="0" smtClean="0"/>
              <a:t>Kensington’s response times are higher than expected, though, the most calls are not serious and roads and topography are factors.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1800" dirty="0" smtClean="0">
                <a:ea typeface="ＭＳ Ｐゴシック" charset="-128"/>
              </a:rPr>
              <a:t>Kensington police officers do not use the high levels of proactive time to do proactive things (only about 4 activities per day).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1800" dirty="0"/>
              <a:t>K</a:t>
            </a:r>
            <a:r>
              <a:rPr lang="en-US" altLang="en-US" sz="1800" dirty="0" smtClean="0"/>
              <a:t>ensington suffers from chronic shortages of staffing: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dirty="0" smtClean="0"/>
              <a:t>Recently as few as 5 – 6 of the 10 authorized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dirty="0" smtClean="0">
                <a:ea typeface="ＭＳ Ｐゴシック" charset="-128"/>
              </a:rPr>
              <a:t>Many </a:t>
            </a:r>
            <a:r>
              <a:rPr lang="en-US" altLang="en-US" dirty="0" smtClean="0"/>
              <a:t>hours per week</a:t>
            </a:r>
            <a:r>
              <a:rPr lang="en-US" altLang="en-US" dirty="0" smtClean="0">
                <a:ea typeface="ＭＳ Ｐゴシック" charset="-128"/>
              </a:rPr>
              <a:t> (</a:t>
            </a:r>
            <a:r>
              <a:rPr lang="en-US" altLang="en-US" dirty="0" smtClean="0"/>
              <a:t>168 hours</a:t>
            </a:r>
            <a:r>
              <a:rPr lang="en-US" altLang="en-US" dirty="0" smtClean="0">
                <a:ea typeface="ＭＳ Ｐゴシック" charset="-128"/>
              </a:rPr>
              <a:t>) have only 1 officer deployed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dirty="0" smtClean="0"/>
              <a:t>There are no supervisors on late nights or weekends</a:t>
            </a:r>
            <a:endParaRPr lang="en-US" altLang="en-US" dirty="0" smtClean="0">
              <a:ea typeface="ＭＳ Ｐゴシック" charset="-128"/>
            </a:endParaRP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dirty="0" smtClean="0"/>
              <a:t>Recruitment and retention are major issues (13% turnover average)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1800" dirty="0" smtClean="0"/>
              <a:t>Training and equipment are not at levels for an effective </a:t>
            </a:r>
            <a:r>
              <a:rPr lang="en-US" altLang="en-US" sz="1800" dirty="0" smtClean="0"/>
              <a:t>department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1800" dirty="0" smtClean="0"/>
              <a:t>Compensation is significantly lower than neighbors</a:t>
            </a: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1800" dirty="0" smtClean="0"/>
              <a:t>Management and leadership have been lacking</a:t>
            </a:r>
            <a:endParaRPr lang="en-US" altLang="en-US" sz="18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03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 Trends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F05B4D96-E7A2-0A42-88AE-B1A79E2B9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863297"/>
              </p:ext>
            </p:extLst>
          </p:nvPr>
        </p:nvGraphicFramePr>
        <p:xfrm>
          <a:off x="228600" y="1371600"/>
          <a:ext cx="6629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343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Times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58488874-1550-A94C-8EEC-571D478FFD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088479"/>
              </p:ext>
            </p:extLst>
          </p:nvPr>
        </p:nvGraphicFramePr>
        <p:xfrm>
          <a:off x="838200" y="1524000"/>
          <a:ext cx="6324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642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Abilities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772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Proactive Time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EC614994-DA4D-5745-B78F-9228FBDCA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321932"/>
              </p:ext>
            </p:extLst>
          </p:nvPr>
        </p:nvGraphicFramePr>
        <p:xfrm>
          <a:off x="1295400" y="1524000"/>
          <a:ext cx="6248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611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What Are the Defining Features of an Effective Police Service?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371600"/>
            <a:ext cx="82867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ea typeface="ＭＳ Ｐゴシック" charset="-128"/>
              </a:rPr>
              <a:t>There are many measures used to define and evaluate effective police services.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ea typeface="ＭＳ Ｐゴシック" charset="-128"/>
              </a:rPr>
              <a:t>The President’s Task Force on 21</a:t>
            </a:r>
            <a:r>
              <a:rPr lang="en-US" altLang="en-US" sz="2000" baseline="30000" dirty="0" smtClean="0">
                <a:ea typeface="ＭＳ Ｐゴシック" charset="-128"/>
              </a:rPr>
              <a:t>st</a:t>
            </a:r>
            <a:r>
              <a:rPr lang="en-US" altLang="en-US" sz="2000" dirty="0" smtClean="0">
                <a:ea typeface="ＭＳ Ｐゴシック" charset="-128"/>
              </a:rPr>
              <a:t> Century Policing (2016) provides a widely accepted set of defining principles: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1800" dirty="0" smtClean="0">
                <a:ea typeface="ＭＳ Ｐゴシック" charset="-128"/>
              </a:rPr>
              <a:t>Building trust and legitimacy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1800" dirty="0" smtClean="0"/>
              <a:t>Policy and oversight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1800" dirty="0" smtClean="0">
                <a:ea typeface="ＭＳ Ｐゴシック" charset="-128"/>
              </a:rPr>
              <a:t>Community policing and crime reduction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1800" dirty="0" smtClean="0"/>
              <a:t>Training and education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1800" dirty="0" smtClean="0">
                <a:ea typeface="ＭＳ Ｐゴシック" charset="-128"/>
              </a:rPr>
              <a:t>Technology and social media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1800" dirty="0" smtClean="0"/>
              <a:t>Officer safety and wellness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ea typeface="ＭＳ Ｐゴシック" charset="-128"/>
              </a:rPr>
              <a:t>Cost and the community’s ability to pay is also a consideration.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ea typeface="ＭＳ Ｐゴシック" charset="-128"/>
              </a:rPr>
              <a:t>These principles can be used to target areas of improvement for Kensington’s police services in any scenario.</a:t>
            </a:r>
          </a:p>
        </p:txBody>
      </p:sp>
    </p:spTree>
    <p:extLst>
      <p:ext uri="{BB962C8B-B14F-4D97-AF65-F5344CB8AC3E}">
        <p14:creationId xmlns:p14="http://schemas.microsoft.com/office/powerpoint/2010/main" val="214412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Preliminary Evaluation for Kensington’s Police Services (1)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371600"/>
            <a:ext cx="82867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>
                <a:ea typeface="ＭＳ Ｐゴシック" charset="-128"/>
              </a:rPr>
              <a:t>The District needs 2 on duty at all times – this requires, at a minimum, at least 10 officers plus a Chief.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>
                <a:ea typeface="ＭＳ Ｐゴシック" charset="-128"/>
              </a:rPr>
              <a:t>One on duty needs always to be a supervisor.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>
                <a:ea typeface="ＭＳ Ｐゴシック" charset="-128"/>
              </a:rPr>
              <a:t>Full time resources augmented by the continued use of reserves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>
                <a:ea typeface="ＭＳ Ｐゴシック" charset="-128"/>
              </a:rPr>
              <a:t>Develop a community volunteer program to assist in administration and consider implementing a ‘community volunteers’ program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>
                <a:ea typeface="ＭＳ Ｐゴシック" charset="-128"/>
              </a:rPr>
              <a:t>To achieve this a number of other things need to be in place: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 smtClean="0"/>
              <a:t>Competitive compensation and benefits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 smtClean="0"/>
              <a:t>An effective training program targeting at least 40 hours per year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 smtClean="0"/>
              <a:t>Better equip officers (e.g., body worn cameras)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/>
              <a:t>R</a:t>
            </a:r>
            <a:r>
              <a:rPr lang="en-US" altLang="en-US" sz="1800" dirty="0" smtClean="0"/>
              <a:t>ecruit officers who would be interested in ‘small town policing’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endParaRPr lang="en-US" altLang="en-US" sz="18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74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Preliminary Evaluation for Kensington’s Police Services (2)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371600"/>
            <a:ext cx="82867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Retain a full time experienced chief.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Even if a Kensington Department is retained explore more cooperative relationships with neighboring departments.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The Chief, General Manager, Board and the community develop a strategic plan for the Department.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As part of this plan, develop an approach for appropriate Department oversight with appropriate roles for the Board, General Manager and the Chief.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Develop an effective performance reporting system for the General Manager, the Board and the public.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To assist in department support, a full time administrative assistant needs to be retained.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endParaRPr lang="en-US" altLang="en-US" sz="18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59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Evaluation Criteria for the Selection of Alternatives?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524000"/>
            <a:ext cx="82867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Adjacent community?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Dedicated Kensington beats?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Dedicated Kensington officers?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Dedicated leadership?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Depth of services?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Accountability?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Costs?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Other factors?</a:t>
            </a: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endParaRPr lang="en-US" altLang="en-US" sz="18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848600" cy="533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Purpose of the Meeting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0242" name="Rectangle 29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447800"/>
            <a:ext cx="8305800" cy="4343400"/>
          </a:xfrm>
          <a:noFill/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>
                <a:ea typeface="ＭＳ Ｐゴシック" charset="-128"/>
              </a:rPr>
              <a:t>To bring clarity to the scope of work and goals of the study</a:t>
            </a:r>
            <a:r>
              <a:rPr lang="en-US" altLang="ja-JP" sz="2000" dirty="0" smtClean="0"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ja-JP" sz="2000" dirty="0" smtClean="0">
                <a:ea typeface="ＭＳ Ｐゴシック" charset="-128"/>
              </a:rPr>
              <a:t>To report on the feedback received from the community over the past month – survey responses, emails and the previous public meeting.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ja-JP" sz="2000" dirty="0" smtClean="0">
                <a:ea typeface="ＭＳ Ｐゴシック" charset="-128"/>
              </a:rPr>
              <a:t>To provide the preliminary findings on the study of Kensington’s existing police services.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ja-JP" sz="2000" dirty="0" smtClean="0">
                <a:ea typeface="ＭＳ Ｐゴシック" charset="-128"/>
              </a:rPr>
              <a:t>To get community input on the framework for the feasibility phase of the project.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ja-JP" sz="2000" i="1" dirty="0" smtClean="0">
                <a:ea typeface="ＭＳ Ｐゴシック" charset="-128"/>
              </a:rPr>
              <a:t>A lot to get accomplished in two hours!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ja-JP" sz="2000" dirty="0" smtClean="0">
                <a:ea typeface="ＭＳ Ｐゴシック" charset="-128"/>
              </a:rPr>
              <a:t>Overview of the agenda and format for today’s meeting.</a:t>
            </a:r>
            <a:endParaRPr lang="en-US" altLang="ja-JP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altLang="en-US" sz="21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endParaRPr lang="en-US" altLang="en-US" sz="20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848600" cy="53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Scope and Status of the Study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0242" name="Rectangle 29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305800" cy="4343400"/>
          </a:xfrm>
          <a:noFill/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ea typeface="ＭＳ Ｐゴシック" charset="-128"/>
              </a:rPr>
              <a:t>There are two basic goals of the study: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1800" dirty="0" smtClean="0"/>
              <a:t>An understanding of </a:t>
            </a:r>
            <a:r>
              <a:rPr lang="en-US" altLang="en-US" sz="1800" dirty="0"/>
              <a:t>t</a:t>
            </a:r>
            <a:r>
              <a:rPr lang="en-US" altLang="en-US" sz="1800" dirty="0" smtClean="0"/>
              <a:t>he unique values and needs of Kensington residents – from their policing agency.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1800" dirty="0" smtClean="0">
                <a:ea typeface="ＭＳ Ｐゴシック" charset="-128"/>
              </a:rPr>
              <a:t>Evaluation and development of the options that best meet Kensington’s policing needs.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ea typeface="ＭＳ Ｐゴシック" charset="-128"/>
              </a:rPr>
              <a:t>There are 3 basic options – the current model (in house), contracting (a partnership) and a hybrid.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ea typeface="ＭＳ Ｐゴシック" charset="-128"/>
              </a:rPr>
              <a:t>This is an independent and objective assessment of </a:t>
            </a:r>
            <a:r>
              <a:rPr lang="en-US" altLang="en-US" sz="2000" smtClean="0">
                <a:ea typeface="ＭＳ Ｐゴシック" charset="-128"/>
              </a:rPr>
              <a:t>police services</a:t>
            </a:r>
            <a:r>
              <a:rPr lang="en-US" altLang="en-US" sz="2000" dirty="0" smtClean="0"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ea typeface="ＭＳ Ｐゴシック" charset="-128"/>
              </a:rPr>
              <a:t>We are still in the early phase of this project, completing the assessment of the existing police services.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ea typeface="ＭＳ Ｐゴシック" charset="-128"/>
              </a:rPr>
              <a:t>This is a common ‘good government approach’.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 smtClean="0">
                <a:ea typeface="ＭＳ Ｐゴシック" charset="-128"/>
              </a:rPr>
              <a:t>The majority of similar studies ended with a new commitment to an improved in house model – with a new road map to get better.</a:t>
            </a:r>
          </a:p>
        </p:txBody>
      </p:sp>
    </p:spTree>
    <p:extLst>
      <p:ext uri="{BB962C8B-B14F-4D97-AF65-F5344CB8AC3E}">
        <p14:creationId xmlns:p14="http://schemas.microsoft.com/office/powerpoint/2010/main" val="16147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Public Input – Last Meeting’s Highest Priority Policing Goals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371600"/>
            <a:ext cx="82867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Adequate staffing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/>
              <a:t>Better traffic enforcement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/>
              <a:t>Better training for </a:t>
            </a:r>
            <a:r>
              <a:rPr lang="en-US" altLang="en-US" sz="2000" dirty="0" smtClean="0"/>
              <a:t>officers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/>
              <a:t>High levels of professionalism in the </a:t>
            </a:r>
            <a:r>
              <a:rPr lang="en-US" altLang="en-US" sz="2000" dirty="0" smtClean="0"/>
              <a:t>Department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Maintaining a high quality police force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Need for adequate funding for police services regardless of the options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Rapid response times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School </a:t>
            </a:r>
            <a:r>
              <a:rPr lang="en-US" altLang="en-US" sz="2000" smtClean="0"/>
              <a:t>and child safety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138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Results of Public Input </a:t>
            </a:r>
            <a:r>
              <a:rPr lang="en-US" altLang="en-US" smtClean="0">
                <a:ea typeface="ＭＳ Ｐゴシック" charset="-128"/>
              </a:rPr>
              <a:t>– </a:t>
            </a:r>
            <a:r>
              <a:rPr lang="en-US" altLang="en-US" smtClean="0">
                <a:ea typeface="ＭＳ Ｐゴシック" charset="-128"/>
              </a:rPr>
              <a:t>Survey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371600"/>
            <a:ext cx="82867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>
                <a:ea typeface="ＭＳ Ｐゴシック" charset="-128"/>
              </a:rPr>
              <a:t>The community survey was designed to obtain input on </a:t>
            </a:r>
            <a:r>
              <a:rPr lang="en-US" altLang="en-US" sz="2000" i="1" dirty="0" smtClean="0">
                <a:ea typeface="ＭＳ Ｐゴシック" charset="-128"/>
              </a:rPr>
              <a:t>current </a:t>
            </a:r>
            <a:r>
              <a:rPr lang="en-US" altLang="en-US" sz="2000" dirty="0" smtClean="0">
                <a:ea typeface="ＭＳ Ｐゴシック" charset="-128"/>
              </a:rPr>
              <a:t>police services and what is important to the community.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>
                <a:ea typeface="ＭＳ Ｐゴシック" charset="-128"/>
              </a:rPr>
              <a:t>The survey was a substitute for conducting interviews of the public.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>
                <a:ea typeface="ＭＳ Ｐゴシック" charset="-128"/>
              </a:rPr>
              <a:t>It was not scientific; it was not a vote.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>
                <a:ea typeface="ＭＳ Ｐゴシック" charset="-128"/>
              </a:rPr>
              <a:t>Moreover, it did not ask for views on contracting for service.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>
                <a:ea typeface="ＭＳ Ｐゴシック" charset="-128"/>
              </a:rPr>
              <a:t>Over </a:t>
            </a:r>
            <a:r>
              <a:rPr lang="en-US" altLang="en-US" sz="2000" dirty="0" smtClean="0">
                <a:ea typeface="ＭＳ Ｐゴシック" charset="-128"/>
              </a:rPr>
              <a:t>625 </a:t>
            </a:r>
            <a:r>
              <a:rPr lang="en-US" altLang="en-US" sz="2000" dirty="0" smtClean="0">
                <a:ea typeface="ＭＳ Ｐゴシック" charset="-128"/>
              </a:rPr>
              <a:t>people responded!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 smtClean="0"/>
              <a:t>There were only 26 devices that has multiple responses resulting in few additional surveys (only 2 were greater than 5 responses).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 smtClean="0"/>
              <a:t>There were no completely duplicated responses</a:t>
            </a:r>
          </a:p>
          <a:p>
            <a:pPr marL="355600" indent="0" eaLnBrk="1" hangingPunct="1">
              <a:lnSpc>
                <a:spcPct val="90000"/>
              </a:lnSpc>
              <a:spcBef>
                <a:spcPts val="1500"/>
              </a:spcBef>
              <a:buNone/>
            </a:pPr>
            <a:r>
              <a:rPr lang="en-US" altLang="en-US" sz="2000" dirty="0" smtClean="0"/>
              <a:t>We feel confident that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the survey gave us important feedback.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>
                <a:ea typeface="ＭＳ Ｐゴシック" charset="-128"/>
              </a:rPr>
              <a:t>In addition, we have received phone calls and hundreds of emails from residents.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Results of </a:t>
            </a:r>
            <a:r>
              <a:rPr lang="en-US" altLang="en-US">
                <a:ea typeface="ＭＳ Ｐゴシック" charset="-128"/>
              </a:rPr>
              <a:t>Public </a:t>
            </a:r>
            <a:r>
              <a:rPr lang="en-US" altLang="en-US" smtClean="0">
                <a:ea typeface="ＭＳ Ｐゴシック" charset="-128"/>
              </a:rPr>
              <a:t>Input – Survey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371600"/>
            <a:ext cx="82867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>
                <a:ea typeface="ＭＳ Ｐゴシック" charset="-128"/>
              </a:rPr>
              <a:t>Most people feel safe in Kensington – 98%!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>
                <a:ea typeface="ＭＳ Ｐゴシック" charset="-128"/>
              </a:rPr>
              <a:t>Concerns were expressed about several issues in the community: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/>
              <a:t>Property crimes were most often mentioned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/>
              <a:t>Other issues included traffic, drugs and ‘quality of life’ </a:t>
            </a:r>
            <a:r>
              <a:rPr lang="en-US" altLang="en-US" sz="1800" dirty="0" smtClean="0"/>
              <a:t>issues</a:t>
            </a:r>
            <a:endParaRPr lang="en-US" altLang="en-US" sz="20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>
                <a:ea typeface="ＭＳ Ｐゴシック" charset="-128"/>
              </a:rPr>
              <a:t>Most respondents (75%) had contact with KPD in the past 2 years.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 smtClean="0"/>
              <a:t>54% of respondents had requested a police unit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 smtClean="0">
                <a:ea typeface="ＭＳ Ｐゴシック" charset="-128"/>
              </a:rPr>
              <a:t>29% had attended a police / community meeting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 smtClean="0"/>
              <a:t>Most of these interactions were positive (85%)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/>
              <a:t>Most respondents had positive views regarding: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 smtClean="0"/>
              <a:t>Responsiveness (78%)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 smtClean="0"/>
              <a:t>Proactivity (55%)</a:t>
            </a:r>
          </a:p>
        </p:txBody>
      </p:sp>
    </p:spTree>
    <p:extLst>
      <p:ext uri="{BB962C8B-B14F-4D97-AF65-F5344CB8AC3E}">
        <p14:creationId xmlns:p14="http://schemas.microsoft.com/office/powerpoint/2010/main" val="10080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 – Police Contacts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400" y="1371600"/>
            <a:ext cx="6908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Preliminary Results of the Analysis of Kensington’s Police Services (1)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371600"/>
            <a:ext cx="82867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>
                <a:ea typeface="ＭＳ Ｐゴシック" charset="-128"/>
              </a:rPr>
              <a:t>This portion of the study was conducted through staff interviews and data collection.</a:t>
            </a: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2000" dirty="0" smtClean="0">
                <a:ea typeface="ＭＳ Ｐゴシック" charset="-128"/>
              </a:rPr>
              <a:t>There are many positive aspects of Kensington’s current police services: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 smtClean="0"/>
              <a:t>Kensington is a safe community as defined by crime levels – it is within the top 7% of safe communities in California.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 smtClean="0"/>
              <a:t>Residents feel safe as evident in these meetings and the survey.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 smtClean="0"/>
              <a:t>Kensington generates very few requests for a police response – only about 4 community generated calls per day.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1800" dirty="0" smtClean="0"/>
              <a:t>As a result, officers have extensive opportunities to deal with problems proactively.</a:t>
            </a:r>
          </a:p>
          <a:p>
            <a:pPr lvl="1" eaLnBrk="1" hangingPunct="1">
              <a:lnSpc>
                <a:spcPct val="90000"/>
              </a:lnSpc>
              <a:spcBef>
                <a:spcPts val="1500"/>
              </a:spcBef>
            </a:pPr>
            <a:endParaRPr lang="en-US" altLang="en-US" sz="18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Crime in Kensington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83645"/>
      </p:ext>
    </p:extLst>
  </p:cSld>
  <p:clrMapOvr>
    <a:masterClrMapping/>
  </p:clrMapOvr>
</p:sld>
</file>

<file path=ppt/theme/theme1.xml><?xml version="1.0" encoding="utf-8"?>
<a:theme xmlns:a="http://schemas.openxmlformats.org/drawingml/2006/main" name="DentonPrez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ntonPre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DentonPrez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tonPrez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tonPrez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tonPrez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tonPrez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170B4C"/>
    </a:dk1>
    <a:lt1>
      <a:srgbClr val="FFFFFF"/>
    </a:lt1>
    <a:dk2>
      <a:srgbClr val="333333"/>
    </a:dk2>
    <a:lt2>
      <a:srgbClr val="FFEA18"/>
    </a:lt2>
    <a:accent1>
      <a:srgbClr val="78C0B2"/>
    </a:accent1>
    <a:accent2>
      <a:srgbClr val="262D4C"/>
    </a:accent2>
    <a:accent3>
      <a:srgbClr val="FFFFFF"/>
    </a:accent3>
    <a:accent4>
      <a:srgbClr val="120840"/>
    </a:accent4>
    <a:accent5>
      <a:srgbClr val="BEDCD5"/>
    </a:accent5>
    <a:accent6>
      <a:srgbClr val="212844"/>
    </a:accent6>
    <a:hlink>
      <a:srgbClr val="598BBD"/>
    </a:hlink>
    <a:folHlink>
      <a:srgbClr val="167F8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hendrix:Powerpoint Files:ppt-Presentations:CITYWIDES:DentonPrez.ppt</Template>
  <TotalTime>1993</TotalTime>
  <Words>1185</Words>
  <Application>Microsoft Macintosh PowerPoint</Application>
  <PresentationFormat>On-screen Show (4:3)</PresentationFormat>
  <Paragraphs>134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ＭＳ Ｐゴシック</vt:lpstr>
      <vt:lpstr>Times</vt:lpstr>
      <vt:lpstr>Times New Roman</vt:lpstr>
      <vt:lpstr>Wingdings</vt:lpstr>
      <vt:lpstr>Arial</vt:lpstr>
      <vt:lpstr>DentonPrez</vt:lpstr>
      <vt:lpstr>PowerPoint Presentation</vt:lpstr>
      <vt:lpstr>Purpose of the Meeting</vt:lpstr>
      <vt:lpstr>Scope and Status of the Study</vt:lpstr>
      <vt:lpstr>Public Input – Last Meeting’s Highest Priority Policing Goals</vt:lpstr>
      <vt:lpstr>Results of Public Input – Survey</vt:lpstr>
      <vt:lpstr>Results of Public Input – Survey</vt:lpstr>
      <vt:lpstr>Survey Results – Police Contacts</vt:lpstr>
      <vt:lpstr>Preliminary Results of the Analysis of Kensington’s Police Services (1)</vt:lpstr>
      <vt:lpstr>Major Crime in Kensington</vt:lpstr>
      <vt:lpstr>Preliminary Results of the Analysis of Kensington’s Police Services (2)</vt:lpstr>
      <vt:lpstr>Staffing Trends</vt:lpstr>
      <vt:lpstr>Response Times</vt:lpstr>
      <vt:lpstr>Proactive Abilities</vt:lpstr>
      <vt:lpstr>Use of Proactive Time</vt:lpstr>
      <vt:lpstr>What Are the Defining Features of an Effective Police Service?</vt:lpstr>
      <vt:lpstr>Preliminary Evaluation for Kensington’s Police Services (1)</vt:lpstr>
      <vt:lpstr>Preliminary Evaluation for Kensington’s Police Services (2)</vt:lpstr>
      <vt:lpstr>Evaluation Criteria for the Selection of Alternatives?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Richard Brady</cp:lastModifiedBy>
  <cp:revision>148</cp:revision>
  <cp:lastPrinted>2018-01-22T16:45:22Z</cp:lastPrinted>
  <dcterms:created xsi:type="dcterms:W3CDTF">2015-07-21T19:56:32Z</dcterms:created>
  <dcterms:modified xsi:type="dcterms:W3CDTF">2018-04-28T15:56:59Z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-1376816333</vt:i4>
  </property>
  <property fmtid="{D5CDD505-2E9C-101B-9397-08002B2CF9AE}" pid="3" name="_EmailSubject">
    <vt:lpwstr>Reno Prez ATTACHED</vt:lpwstr>
  </property>
  <property fmtid="{D5CDD505-2E9C-101B-9397-08002B2CF9AE}" pid="4" name="_AuthorEmail">
    <vt:lpwstr>tmiller@matrixcg.net</vt:lpwstr>
  </property>
  <property fmtid="{D5CDD505-2E9C-101B-9397-08002B2CF9AE}" pid="5" name="_AuthorEmailDisplayName">
    <vt:lpwstr>Travis Miller</vt:lpwstr>
  </property>
  <property fmtid="{D5CDD505-2E9C-101B-9397-08002B2CF9AE}" pid="6" name="_PreviousAdHocReviewCycleID">
    <vt:i4>754585487</vt:i4>
  </property>
</Properties>
</file>